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33"/>
  </p:notesMasterIdLst>
  <p:sldIdLst>
    <p:sldId id="256" r:id="rId3"/>
    <p:sldId id="279" r:id="rId4"/>
    <p:sldId id="283" r:id="rId5"/>
    <p:sldId id="282" r:id="rId6"/>
    <p:sldId id="280" r:id="rId7"/>
    <p:sldId id="271" r:id="rId8"/>
    <p:sldId id="272" r:id="rId9"/>
    <p:sldId id="276" r:id="rId10"/>
    <p:sldId id="264" r:id="rId11"/>
    <p:sldId id="269" r:id="rId12"/>
    <p:sldId id="274" r:id="rId13"/>
    <p:sldId id="287" r:id="rId14"/>
    <p:sldId id="257" r:id="rId15"/>
    <p:sldId id="275" r:id="rId16"/>
    <p:sldId id="273" r:id="rId17"/>
    <p:sldId id="288" r:id="rId18"/>
    <p:sldId id="278" r:id="rId19"/>
    <p:sldId id="289" r:id="rId20"/>
    <p:sldId id="293" r:id="rId21"/>
    <p:sldId id="266" r:id="rId22"/>
    <p:sldId id="284" r:id="rId23"/>
    <p:sldId id="285" r:id="rId24"/>
    <p:sldId id="281" r:id="rId25"/>
    <p:sldId id="286" r:id="rId26"/>
    <p:sldId id="259" r:id="rId27"/>
    <p:sldId id="267" r:id="rId28"/>
    <p:sldId id="268" r:id="rId29"/>
    <p:sldId id="258" r:id="rId30"/>
    <p:sldId id="292" r:id="rId31"/>
    <p:sldId id="277"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60093"/>
    <a:srgbClr val="238A8D"/>
    <a:srgbClr val="87A737"/>
    <a:srgbClr val="6BA42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54" autoAdjust="0"/>
    <p:restoredTop sz="71823" autoAdjust="0"/>
  </p:normalViewPr>
  <p:slideViewPr>
    <p:cSldViewPr snapToGrid="0">
      <p:cViewPr varScale="1">
        <p:scale>
          <a:sx n="83" d="100"/>
          <a:sy n="83" d="100"/>
        </p:scale>
        <p:origin x="1638"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568FF22-6D75-4BA0-AFC4-6A9910021BB7}" type="datetimeFigureOut">
              <a:rPr lang="en-US" smtClean="0"/>
              <a:t>6/8/2018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7FD6774-61F5-478D-B924-9BED057E7661}" type="slidenum">
              <a:rPr lang="en-US" smtClean="0"/>
              <a:t>‹#›</a:t>
            </a:fld>
            <a:endParaRPr lang="en-US"/>
          </a:p>
        </p:txBody>
      </p:sp>
    </p:spTree>
    <p:extLst>
      <p:ext uri="{BB962C8B-B14F-4D97-AF65-F5344CB8AC3E}">
        <p14:creationId xmlns:p14="http://schemas.microsoft.com/office/powerpoint/2010/main" val="8354871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www.urbanchildinstitute.org/why-0-3/baby-and-brain#r30" TargetMode="External"/><Relationship Id="rId2" Type="http://schemas.openxmlformats.org/officeDocument/2006/relationships/slide" Target="../slides/slide6.xml"/><Relationship Id="rId1" Type="http://schemas.openxmlformats.org/officeDocument/2006/relationships/notesMaster" Target="../notesMasters/notesMaster1.xml"/><Relationship Id="rId4" Type="http://schemas.openxmlformats.org/officeDocument/2006/relationships/hyperlink" Target="http://www.urbanchildinstitute.org/why-0-3/baby-and-brain#r31" TargetMode="Externa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Make Table Tents for Teachers of Infants, Ones, and Twos</a:t>
            </a:r>
          </a:p>
          <a:p>
            <a:endParaRPr lang="en-US" dirty="0"/>
          </a:p>
          <a:p>
            <a:r>
              <a:rPr lang="en-US" dirty="0"/>
              <a:t>We are public media/PBS Kids</a:t>
            </a:r>
          </a:p>
        </p:txBody>
      </p:sp>
      <p:sp>
        <p:nvSpPr>
          <p:cNvPr id="4" name="Slide Number Placeholder 3"/>
          <p:cNvSpPr>
            <a:spLocks noGrp="1"/>
          </p:cNvSpPr>
          <p:nvPr>
            <p:ph type="sldNum" sz="quarter" idx="10"/>
          </p:nvPr>
        </p:nvSpPr>
        <p:spPr/>
        <p:txBody>
          <a:bodyPr/>
          <a:lstStyle/>
          <a:p>
            <a:fld id="{F7FD6774-61F5-478D-B924-9BED057E7661}" type="slidenum">
              <a:rPr lang="en-US" smtClean="0"/>
              <a:t>1</a:t>
            </a:fld>
            <a:endParaRPr lang="en-US"/>
          </a:p>
        </p:txBody>
      </p:sp>
    </p:spTree>
    <p:extLst>
      <p:ext uri="{BB962C8B-B14F-4D97-AF65-F5344CB8AC3E}">
        <p14:creationId xmlns:p14="http://schemas.microsoft.com/office/powerpoint/2010/main" val="6293635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are the places</a:t>
            </a:r>
            <a:r>
              <a:rPr lang="en-US" baseline="0" dirty="0"/>
              <a:t> you and your parents can go for trusted learning interactions! </a:t>
            </a:r>
            <a:r>
              <a:rPr lang="en-US" dirty="0"/>
              <a:t>Get your sticky notes ready! As we walk through these resources, note the ones that pertain to your children and their parents. </a:t>
            </a:r>
          </a:p>
        </p:txBody>
      </p:sp>
      <p:sp>
        <p:nvSpPr>
          <p:cNvPr id="4" name="Slide Number Placeholder 3"/>
          <p:cNvSpPr>
            <a:spLocks noGrp="1"/>
          </p:cNvSpPr>
          <p:nvPr>
            <p:ph type="sldNum" sz="quarter" idx="10"/>
          </p:nvPr>
        </p:nvSpPr>
        <p:spPr/>
        <p:txBody>
          <a:bodyPr/>
          <a:lstStyle/>
          <a:p>
            <a:fld id="{F7FD6774-61F5-478D-B924-9BED057E7661}" type="slidenum">
              <a:rPr lang="en-US" smtClean="0"/>
              <a:t>10</a:t>
            </a:fld>
            <a:endParaRPr lang="en-US"/>
          </a:p>
        </p:txBody>
      </p:sp>
    </p:spTree>
    <p:extLst>
      <p:ext uri="{BB962C8B-B14F-4D97-AF65-F5344CB8AC3E}">
        <p14:creationId xmlns:p14="http://schemas.microsoft.com/office/powerpoint/2010/main" val="16358287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we tour these different resources, have participants</a:t>
            </a:r>
            <a:r>
              <a:rPr lang="en-US" baseline="0" dirty="0"/>
              <a:t> note teaching and parenting ideas on sticky notes</a:t>
            </a:r>
            <a:endParaRPr lang="en-US" dirty="0"/>
          </a:p>
        </p:txBody>
      </p:sp>
      <p:sp>
        <p:nvSpPr>
          <p:cNvPr id="4" name="Slide Number Placeholder 3"/>
          <p:cNvSpPr>
            <a:spLocks noGrp="1"/>
          </p:cNvSpPr>
          <p:nvPr>
            <p:ph type="sldNum" sz="quarter" idx="10"/>
          </p:nvPr>
        </p:nvSpPr>
        <p:spPr/>
        <p:txBody>
          <a:bodyPr/>
          <a:lstStyle/>
          <a:p>
            <a:fld id="{F7FD6774-61F5-478D-B924-9BED057E7661}" type="slidenum">
              <a:rPr lang="en-US" smtClean="0"/>
              <a:t>11</a:t>
            </a:fld>
            <a:endParaRPr lang="en-US"/>
          </a:p>
        </p:txBody>
      </p:sp>
    </p:spTree>
    <p:extLst>
      <p:ext uri="{BB962C8B-B14F-4D97-AF65-F5344CB8AC3E}">
        <p14:creationId xmlns:p14="http://schemas.microsoft.com/office/powerpoint/2010/main" val="34353733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FD6774-61F5-478D-B924-9BED057E7661}" type="slidenum">
              <a:rPr lang="en-US" smtClean="0"/>
              <a:t>12</a:t>
            </a:fld>
            <a:endParaRPr lang="en-US"/>
          </a:p>
        </p:txBody>
      </p:sp>
    </p:spTree>
    <p:extLst>
      <p:ext uri="{BB962C8B-B14F-4D97-AF65-F5344CB8AC3E}">
        <p14:creationId xmlns:p14="http://schemas.microsoft.com/office/powerpoint/2010/main" val="33253628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a:t>
            </a:r>
            <a:r>
              <a:rPr lang="en-US" baseline="0" dirty="0"/>
              <a:t> on the link and go to Stories. Share a book together!  Model Before, During and After Reading</a:t>
            </a:r>
            <a:endParaRPr lang="en-US" dirty="0"/>
          </a:p>
        </p:txBody>
      </p:sp>
      <p:sp>
        <p:nvSpPr>
          <p:cNvPr id="4" name="Slide Number Placeholder 3"/>
          <p:cNvSpPr>
            <a:spLocks noGrp="1"/>
          </p:cNvSpPr>
          <p:nvPr>
            <p:ph type="sldNum" sz="quarter" idx="10"/>
          </p:nvPr>
        </p:nvSpPr>
        <p:spPr/>
        <p:txBody>
          <a:bodyPr/>
          <a:lstStyle/>
          <a:p>
            <a:fld id="{F7FD6774-61F5-478D-B924-9BED057E7661}" type="slidenum">
              <a:rPr lang="en-US" smtClean="0"/>
              <a:t>13</a:t>
            </a:fld>
            <a:endParaRPr lang="en-US"/>
          </a:p>
        </p:txBody>
      </p:sp>
    </p:spTree>
    <p:extLst>
      <p:ext uri="{BB962C8B-B14F-4D97-AF65-F5344CB8AC3E}">
        <p14:creationId xmlns:p14="http://schemas.microsoft.com/office/powerpoint/2010/main" val="32276939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on the photo to go to Spin</a:t>
            </a:r>
            <a:r>
              <a:rPr lang="en-US" baseline="0" dirty="0"/>
              <a:t> and Sing. </a:t>
            </a:r>
            <a:r>
              <a:rPr lang="en-US" dirty="0"/>
              <a:t>These simple strategy songs</a:t>
            </a:r>
            <a:r>
              <a:rPr lang="en-US" baseline="0" dirty="0"/>
              <a:t> can help children learn routines, manage feelings and situations. Let’s spin and try! </a:t>
            </a:r>
            <a:endParaRPr lang="en-US" dirty="0"/>
          </a:p>
        </p:txBody>
      </p:sp>
      <p:sp>
        <p:nvSpPr>
          <p:cNvPr id="4" name="Slide Number Placeholder 3"/>
          <p:cNvSpPr>
            <a:spLocks noGrp="1"/>
          </p:cNvSpPr>
          <p:nvPr>
            <p:ph type="sldNum" sz="quarter" idx="10"/>
          </p:nvPr>
        </p:nvSpPr>
        <p:spPr/>
        <p:txBody>
          <a:bodyPr/>
          <a:lstStyle/>
          <a:p>
            <a:fld id="{F7FD6774-61F5-478D-B924-9BED057E7661}" type="slidenum">
              <a:rPr lang="en-US" smtClean="0"/>
              <a:t>14</a:t>
            </a:fld>
            <a:endParaRPr lang="en-US"/>
          </a:p>
        </p:txBody>
      </p:sp>
    </p:spTree>
    <p:extLst>
      <p:ext uri="{BB962C8B-B14F-4D97-AF65-F5344CB8AC3E}">
        <p14:creationId xmlns:p14="http://schemas.microsoft.com/office/powerpoint/2010/main" val="17582616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Click blue title box. Life’s Little</a:t>
            </a:r>
            <a:r>
              <a:rPr lang="en-US" baseline="0" dirty="0"/>
              <a:t> Lessons is a collection of resources designed for early childhood care providers and parents. Helps young children manage emotions and develop key social and emotional skills. Uses the PBS Kids model of WATCH, PLAY, EXPLORE and SHARE. Ten topics</a:t>
            </a:r>
            <a:endParaRPr lang="en-US" dirty="0"/>
          </a:p>
          <a:p>
            <a:endParaRPr lang="en-US" dirty="0"/>
          </a:p>
        </p:txBody>
      </p:sp>
      <p:sp>
        <p:nvSpPr>
          <p:cNvPr id="4" name="Slide Number Placeholder 3"/>
          <p:cNvSpPr>
            <a:spLocks noGrp="1"/>
          </p:cNvSpPr>
          <p:nvPr>
            <p:ph type="sldNum" sz="quarter" idx="10"/>
          </p:nvPr>
        </p:nvSpPr>
        <p:spPr/>
        <p:txBody>
          <a:bodyPr/>
          <a:lstStyle/>
          <a:p>
            <a:fld id="{F7FD6774-61F5-478D-B924-9BED057E7661}" type="slidenum">
              <a:rPr lang="en-US" smtClean="0"/>
              <a:t>15</a:t>
            </a:fld>
            <a:endParaRPr lang="en-US"/>
          </a:p>
        </p:txBody>
      </p:sp>
    </p:spTree>
    <p:extLst>
      <p:ext uri="{BB962C8B-B14F-4D97-AF65-F5344CB8AC3E}">
        <p14:creationId xmlns:p14="http://schemas.microsoft.com/office/powerpoint/2010/main" val="350644581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The Daniel Tiger for Parents </a:t>
            </a:r>
            <a:r>
              <a:rPr lang="en-US" dirty="0"/>
              <a:t>app empowers parents and caregivers with songs and videos from the hit PBS KIDS series Daniel Tiger’s Neighborhood.</a:t>
            </a:r>
          </a:p>
          <a:p>
            <a:r>
              <a:rPr lang="en-US" dirty="0"/>
              <a:t>Is your child learning about sharing? Struggling with trying a new food? Working on what to do with mad feelings? Daniel Tiger for Parents has a song for these important social-emotional skills – and many more of life’s little lessons!</a:t>
            </a:r>
          </a:p>
          <a:p>
            <a:r>
              <a:rPr lang="en-US" dirty="0"/>
              <a:t>Designed with busy parents in mind, the app is simple, educational and entertaining for caregivers and children. It features over two dozen Daniel Tiger songs, supporting videos from Daniel Tiger’s Neighborhood, and helpful hints for parents about the important skills children need to be ready for school and life.</a:t>
            </a:r>
          </a:p>
          <a:p>
            <a:r>
              <a:rPr lang="en-US" b="0" dirty="0"/>
              <a:t>Features:</a:t>
            </a:r>
          </a:p>
          <a:p>
            <a:r>
              <a:rPr lang="en-US" b="0" dirty="0"/>
              <a:t>Over two dozen </a:t>
            </a:r>
            <a:r>
              <a:rPr lang="en-US" dirty="0"/>
              <a:t>of the most popular songs from Daniel Tiger’s Neighborhood, covering important topics like feelings, self-control, and responsibility Over 60 video clips to watch and share with your child, modeling how Daniel Tiger and his family use these songs Over 90 conversation starters and tips for parents with practical ways to use Daniel Tiger songs in every day life A custom picture frame for each song to take photos, capture the moment, and share with friends and family Available in English and Spanish</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With </a:t>
            </a:r>
            <a:r>
              <a:rPr lang="en-US" b="1" dirty="0"/>
              <a:t>Daniel Tiger's Grr-</a:t>
            </a:r>
            <a:r>
              <a:rPr lang="en-US" b="1" dirty="0" err="1"/>
              <a:t>ific</a:t>
            </a:r>
            <a:r>
              <a:rPr lang="en-US" b="1" dirty="0"/>
              <a:t> Feelings</a:t>
            </a:r>
            <a:r>
              <a:rPr lang="en-US" dirty="0"/>
              <a:t>, children can play and explore their feelings through four rich, engaging activities</a:t>
            </a:r>
          </a:p>
          <a:p>
            <a:r>
              <a:rPr lang="en-US" dirty="0"/>
              <a:t>Children can play, sing, and learn about all kinds of feelings with their friend and neighbor Daniel Tiger from the hit PBS KIDS series, Daniel Tiger's Neighborhood.</a:t>
            </a:r>
          </a:p>
          <a:p>
            <a:r>
              <a:rPr lang="en-US" dirty="0"/>
              <a:t/>
            </a:r>
            <a:br>
              <a:rPr lang="en-US" dirty="0"/>
            </a:br>
            <a:r>
              <a:rPr lang="en-US" dirty="0"/>
              <a:t>Trolley Game – Drive the trolley to discover more than a dozen mini-games about feelings.</a:t>
            </a:r>
          </a:p>
          <a:p>
            <a:r>
              <a:rPr lang="en-US" dirty="0"/>
              <a:t>Sing-Along – Choose from 18 of your favorite Daniel Tiger songs, each one fully animated.</a:t>
            </a:r>
          </a:p>
          <a:p>
            <a:r>
              <a:rPr lang="en-US" dirty="0"/>
              <a:t>Drawing Easel – Use paints, crayons, stickers, and more to express yourself.</a:t>
            </a:r>
          </a:p>
          <a:p>
            <a:r>
              <a:rPr lang="en-US" dirty="0"/>
              <a:t>Feelings Photo Booth – Take pictures of yourself that show lots of different feelings. Daniel will help you pose!</a:t>
            </a:r>
          </a:p>
          <a:p>
            <a:endParaRPr lang="en-US" dirty="0"/>
          </a:p>
          <a:p>
            <a:r>
              <a:rPr lang="en-US" b="1" dirty="0"/>
              <a:t>Explore Daniel Tiger’s Neighborhood </a:t>
            </a:r>
            <a:r>
              <a:rPr lang="en-US" dirty="0"/>
              <a:t>encourages open-ended, imaginative play as children visit familiar places and create stories about their friend Daniel Tiger. It’s like playing in a digital dollhouse where you can turn the lights on and off, open and close doors, give Daniel and his family food to eat and much more. Daniel Tiger’s Neighborhood is a land of make-believe – a place to explore and have fun!</a:t>
            </a:r>
          </a:p>
          <a:p>
            <a:r>
              <a:rPr lang="en-US" dirty="0"/>
              <a:t/>
            </a:r>
            <a:br>
              <a:rPr lang="en-US" dirty="0"/>
            </a:br>
            <a:r>
              <a:rPr lang="en-US" dirty="0"/>
              <a:t>Features: </a:t>
            </a:r>
            <a:endParaRPr lang="en-US" b="1" dirty="0"/>
          </a:p>
          <a:p>
            <a:r>
              <a:rPr lang="en-US" dirty="0"/>
              <a:t>Grocery Store – Stop by the market to pick up all kinds of fruits and vegetables. Fill your cart, check out at the cash register and help the Tiger family bag their groceries.</a:t>
            </a:r>
          </a:p>
          <a:p>
            <a:r>
              <a:rPr lang="en-US" dirty="0"/>
              <a:t>Music Shop – Visit Music Man Stan’s Music Shop to play with lots of different instruments. There’s a stage to put on a show and a potty to remind your child of their important bathroom routines.</a:t>
            </a:r>
          </a:p>
          <a:p>
            <a:r>
              <a:rPr lang="en-US" dirty="0"/>
              <a:t>Bakery – In Baker Aker’s Bakery, you’ll find delicious breads and treats. Decorate a cake, collect baked goods in your basket or find out what’s baking in the oven.</a:t>
            </a:r>
          </a:p>
          <a:p>
            <a:r>
              <a:rPr lang="en-US" dirty="0"/>
              <a:t>Doctor’s Office – The waiting room has dress-up hats, a fish tank and a trolley game to play. In the exam room, put Daniel on the scale and pretend with Dr. Anna’s tools. You can be the patient or the doctor!</a:t>
            </a:r>
          </a:p>
          <a:p>
            <a:r>
              <a:rPr lang="en-US" dirty="0"/>
              <a:t>Mini Games – In each location, there’s a special mini game to enrich the play experience. See if you can find it!</a:t>
            </a:r>
          </a:p>
          <a:p>
            <a:endParaRPr lang="en-US" dirty="0"/>
          </a:p>
          <a:p>
            <a:endParaRPr lang="en-US" dirty="0"/>
          </a:p>
          <a:p>
            <a:r>
              <a:rPr lang="en-US" b="1" dirty="0"/>
              <a:t>DT’s Storybook </a:t>
            </a:r>
            <a:r>
              <a:rPr lang="en-US" dirty="0"/>
              <a:t>5 Interactive Storybooks: Big Brother Daniel, Daniel Shares His </a:t>
            </a:r>
            <a:r>
              <a:rPr lang="en-US" dirty="0" err="1"/>
              <a:t>Tigertastic</a:t>
            </a:r>
            <a:r>
              <a:rPr lang="en-US" dirty="0"/>
              <a:t> Car, Daniel and His Friends, Daniel’s Babysitter, and Neighborhood Clean Up 2 Reading Modes: With the narration on, Daniel Tiger reads the books and children can follow the highlighted text to help develop beginning reading skills. You can turn the narration off to read the book or tell the story yourselves. Familiar songs from Daniel Tiger’s Neighborhood, including “Grownups come back” and “Clean up, pick up, put away, clean up every day.” Simple games at the end of each storybook, like helping Mom Tiger with Baby Margaret and playing peekaboo with Daniel and </a:t>
            </a:r>
            <a:r>
              <a:rPr lang="en-US" dirty="0" err="1"/>
              <a:t>Tigey</a:t>
            </a:r>
            <a:r>
              <a:rPr lang="en-US" dirty="0"/>
              <a:t>. </a:t>
            </a:r>
            <a:r>
              <a:rPr lang="en-US" b="1" dirty="0"/>
              <a:t>Talking Tips are available for parents to help relate Daniel’s stories to your child’s everyday life.</a:t>
            </a:r>
            <a:r>
              <a:rPr lang="en-US" dirty="0"/>
              <a:t> Available in English and Spanish</a:t>
            </a:r>
          </a:p>
          <a:p>
            <a:endParaRPr lang="en-US" dirty="0"/>
          </a:p>
          <a:p>
            <a:endParaRPr lang="en-US" dirty="0"/>
          </a:p>
          <a:p>
            <a:r>
              <a:rPr lang="en-US" dirty="0"/>
              <a:t/>
            </a:r>
            <a:br>
              <a:rPr lang="en-US" dirty="0"/>
            </a:br>
            <a:endParaRPr lang="en-US" dirty="0"/>
          </a:p>
        </p:txBody>
      </p:sp>
      <p:sp>
        <p:nvSpPr>
          <p:cNvPr id="4" name="Slide Number Placeholder 3"/>
          <p:cNvSpPr>
            <a:spLocks noGrp="1"/>
          </p:cNvSpPr>
          <p:nvPr>
            <p:ph type="sldNum" sz="quarter" idx="10"/>
          </p:nvPr>
        </p:nvSpPr>
        <p:spPr/>
        <p:txBody>
          <a:bodyPr/>
          <a:lstStyle/>
          <a:p>
            <a:fld id="{F7FD6774-61F5-478D-B924-9BED057E7661}" type="slidenum">
              <a:rPr lang="en-US" smtClean="0"/>
              <a:t>17</a:t>
            </a:fld>
            <a:endParaRPr lang="en-US"/>
          </a:p>
        </p:txBody>
      </p:sp>
    </p:spTree>
    <p:extLst>
      <p:ext uri="{BB962C8B-B14F-4D97-AF65-F5344CB8AC3E}">
        <p14:creationId xmlns:p14="http://schemas.microsoft.com/office/powerpoint/2010/main" val="211739556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FD6774-61F5-478D-B924-9BED057E7661}" type="slidenum">
              <a:rPr lang="en-US" smtClean="0"/>
              <a:t>18</a:t>
            </a:fld>
            <a:endParaRPr lang="en-US"/>
          </a:p>
        </p:txBody>
      </p:sp>
    </p:spTree>
    <p:extLst>
      <p:ext uri="{BB962C8B-B14F-4D97-AF65-F5344CB8AC3E}">
        <p14:creationId xmlns:p14="http://schemas.microsoft.com/office/powerpoint/2010/main" val="122448121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go to this site and search for information on “infants and toddlers”  Scroll through results, then click on “Science with Babies and Toddlers.” Scroll through results!</a:t>
            </a:r>
          </a:p>
        </p:txBody>
      </p:sp>
      <p:sp>
        <p:nvSpPr>
          <p:cNvPr id="4" name="Slide Number Placeholder 3"/>
          <p:cNvSpPr>
            <a:spLocks noGrp="1"/>
          </p:cNvSpPr>
          <p:nvPr>
            <p:ph type="sldNum" sz="quarter" idx="10"/>
          </p:nvPr>
        </p:nvSpPr>
        <p:spPr/>
        <p:txBody>
          <a:bodyPr/>
          <a:lstStyle/>
          <a:p>
            <a:fld id="{F7FD6774-61F5-478D-B924-9BED057E7661}" type="slidenum">
              <a:rPr lang="en-US" smtClean="0"/>
              <a:t>20</a:t>
            </a:fld>
            <a:endParaRPr lang="en-US"/>
          </a:p>
        </p:txBody>
      </p:sp>
    </p:spTree>
    <p:extLst>
      <p:ext uri="{BB962C8B-B14F-4D97-AF65-F5344CB8AC3E}">
        <p14:creationId xmlns:p14="http://schemas.microsoft.com/office/powerpoint/2010/main" val="41785787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a:t>
            </a:r>
            <a:r>
              <a:rPr lang="en-US" baseline="0" dirty="0"/>
              <a:t> am excited to announce that PBS KIDS for Parents will launch end of the summer. </a:t>
            </a: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9A806C5-B79D-4C42-AEFB-F2264B2AE5A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88622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This one? </a:t>
            </a:r>
          </a:p>
        </p:txBody>
      </p:sp>
      <p:sp>
        <p:nvSpPr>
          <p:cNvPr id="4" name="Slide Number Placeholder 3"/>
          <p:cNvSpPr>
            <a:spLocks noGrp="1"/>
          </p:cNvSpPr>
          <p:nvPr>
            <p:ph type="sldNum" sz="quarter" idx="10"/>
          </p:nvPr>
        </p:nvSpPr>
        <p:spPr/>
        <p:txBody>
          <a:bodyPr/>
          <a:lstStyle/>
          <a:p>
            <a:fld id="{F7FD6774-61F5-478D-B924-9BED057E7661}" type="slidenum">
              <a:rPr lang="en-US" smtClean="0"/>
              <a:t>2</a:t>
            </a:fld>
            <a:endParaRPr lang="en-US"/>
          </a:p>
        </p:txBody>
      </p:sp>
    </p:spTree>
    <p:extLst>
      <p:ext uri="{BB962C8B-B14F-4D97-AF65-F5344CB8AC3E}">
        <p14:creationId xmlns:p14="http://schemas.microsoft.com/office/powerpoint/2010/main" val="127110308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Over the past year</a:t>
            </a:r>
            <a:r>
              <a:rPr lang="en-US" baseline="0" dirty="0"/>
              <a:t> we’ve worked with some of you and your advisors to create new articles. </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9A806C5-B79D-4C42-AEFB-F2264B2AE5A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0286297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on Vroom logo to go to website</a:t>
            </a:r>
          </a:p>
        </p:txBody>
      </p:sp>
      <p:sp>
        <p:nvSpPr>
          <p:cNvPr id="4" name="Slide Number Placeholder 3"/>
          <p:cNvSpPr>
            <a:spLocks noGrp="1"/>
          </p:cNvSpPr>
          <p:nvPr>
            <p:ph type="sldNum" sz="quarter" idx="10"/>
          </p:nvPr>
        </p:nvSpPr>
        <p:spPr/>
        <p:txBody>
          <a:bodyPr/>
          <a:lstStyle/>
          <a:p>
            <a:fld id="{F7FD6774-61F5-478D-B924-9BED057E7661}" type="slidenum">
              <a:rPr lang="en-US" smtClean="0"/>
              <a:t>25</a:t>
            </a:fld>
            <a:endParaRPr lang="en-US"/>
          </a:p>
        </p:txBody>
      </p:sp>
    </p:spTree>
    <p:extLst>
      <p:ext uri="{BB962C8B-B14F-4D97-AF65-F5344CB8AC3E}">
        <p14:creationId xmlns:p14="http://schemas.microsoft.com/office/powerpoint/2010/main" val="36834912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we have time….</a:t>
            </a:r>
          </a:p>
        </p:txBody>
      </p:sp>
      <p:sp>
        <p:nvSpPr>
          <p:cNvPr id="4" name="Slide Number Placeholder 3"/>
          <p:cNvSpPr>
            <a:spLocks noGrp="1"/>
          </p:cNvSpPr>
          <p:nvPr>
            <p:ph type="sldNum" sz="quarter" idx="10"/>
          </p:nvPr>
        </p:nvSpPr>
        <p:spPr/>
        <p:txBody>
          <a:bodyPr/>
          <a:lstStyle/>
          <a:p>
            <a:fld id="{9B9E626D-6158-442B-AB79-4308ADB4CA7E}" type="slidenum">
              <a:rPr lang="en-US" smtClean="0"/>
              <a:t>26</a:t>
            </a:fld>
            <a:endParaRPr lang="en-US"/>
          </a:p>
        </p:txBody>
      </p:sp>
    </p:spTree>
    <p:extLst>
      <p:ext uri="{BB962C8B-B14F-4D97-AF65-F5344CB8AC3E}">
        <p14:creationId xmlns:p14="http://schemas.microsoft.com/office/powerpoint/2010/main" val="422817799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If we have time….Office of Early Learning breaks the standards into 8 domains. Did you know there’s a Scientific Inquiry standard for babies from birth to 8 months</a:t>
            </a:r>
            <a:r>
              <a:rPr lang="en-US" i="1" dirty="0"/>
              <a:t>? Uses senses to explore and understand their social and physical environment?  </a:t>
            </a:r>
            <a:r>
              <a:rPr lang="en-US" b="1" i="1" dirty="0"/>
              <a:t>Benchmark a. </a:t>
            </a:r>
            <a:r>
              <a:rPr lang="en-US" i="1" dirty="0"/>
              <a:t>Responds to information received through the senses </a:t>
            </a:r>
          </a:p>
          <a:p>
            <a:endParaRPr lang="en-US" dirty="0"/>
          </a:p>
        </p:txBody>
      </p:sp>
      <p:sp>
        <p:nvSpPr>
          <p:cNvPr id="4" name="Slide Number Placeholder 3"/>
          <p:cNvSpPr>
            <a:spLocks noGrp="1"/>
          </p:cNvSpPr>
          <p:nvPr>
            <p:ph type="sldNum" sz="quarter" idx="10"/>
          </p:nvPr>
        </p:nvSpPr>
        <p:spPr/>
        <p:txBody>
          <a:bodyPr/>
          <a:lstStyle/>
          <a:p>
            <a:fld id="{9B9E626D-6158-442B-AB79-4308ADB4CA7E}" type="slidenum">
              <a:rPr lang="en-US" smtClean="0"/>
              <a:t>27</a:t>
            </a:fld>
            <a:endParaRPr lang="en-US"/>
          </a:p>
        </p:txBody>
      </p:sp>
    </p:spTree>
    <p:extLst>
      <p:ext uri="{BB962C8B-B14F-4D97-AF65-F5344CB8AC3E}">
        <p14:creationId xmlns:p14="http://schemas.microsoft.com/office/powerpoint/2010/main" val="355429104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Participants post their notes on the wall. Using</a:t>
            </a:r>
            <a:r>
              <a:rPr lang="en-US" baseline="0" dirty="0"/>
              <a:t> our tablets and participants’ smart phones, a</a:t>
            </a:r>
            <a:r>
              <a:rPr lang="en-US" dirty="0"/>
              <a:t>llow</a:t>
            </a:r>
            <a:r>
              <a:rPr lang="en-US" baseline="0" dirty="0"/>
              <a:t> participants to search back through the seven main resource sites for additional ideas. Ask for a volunteer or two to come help categorize </a:t>
            </a:r>
            <a:r>
              <a:rPr lang="en-US" baseline="0" dirty="0" err="1"/>
              <a:t>stickies</a:t>
            </a:r>
            <a:r>
              <a:rPr lang="en-US" baseline="0" dirty="0"/>
              <a:t> and report back to the group what the results are. </a:t>
            </a:r>
            <a:endParaRPr lang="en-US" dirty="0"/>
          </a:p>
        </p:txBody>
      </p:sp>
      <p:sp>
        <p:nvSpPr>
          <p:cNvPr id="4" name="Slide Number Placeholder 3"/>
          <p:cNvSpPr>
            <a:spLocks noGrp="1"/>
          </p:cNvSpPr>
          <p:nvPr>
            <p:ph type="sldNum" sz="quarter" idx="10"/>
          </p:nvPr>
        </p:nvSpPr>
        <p:spPr/>
        <p:txBody>
          <a:bodyPr/>
          <a:lstStyle/>
          <a:p>
            <a:fld id="{F7FD6774-61F5-478D-B924-9BED057E7661}" type="slidenum">
              <a:rPr lang="en-US" smtClean="0"/>
              <a:t>28</a:t>
            </a:fld>
            <a:endParaRPr lang="en-US"/>
          </a:p>
        </p:txBody>
      </p:sp>
    </p:spTree>
    <p:extLst>
      <p:ext uri="{BB962C8B-B14F-4D97-AF65-F5344CB8AC3E}">
        <p14:creationId xmlns:p14="http://schemas.microsoft.com/office/powerpoint/2010/main" val="238387185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FD6774-61F5-478D-B924-9BED057E7661}" type="slidenum">
              <a:rPr lang="en-US" smtClean="0"/>
              <a:t>29</a:t>
            </a:fld>
            <a:endParaRPr lang="en-US"/>
          </a:p>
        </p:txBody>
      </p:sp>
    </p:spTree>
    <p:extLst>
      <p:ext uri="{BB962C8B-B14F-4D97-AF65-F5344CB8AC3E}">
        <p14:creationId xmlns:p14="http://schemas.microsoft.com/office/powerpoint/2010/main" val="302099757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notes get </a:t>
            </a:r>
          </a:p>
        </p:txBody>
      </p:sp>
      <p:sp>
        <p:nvSpPr>
          <p:cNvPr id="4" name="Slide Number Placeholder 3"/>
          <p:cNvSpPr>
            <a:spLocks noGrp="1"/>
          </p:cNvSpPr>
          <p:nvPr>
            <p:ph type="sldNum" sz="quarter" idx="10"/>
          </p:nvPr>
        </p:nvSpPr>
        <p:spPr/>
        <p:txBody>
          <a:bodyPr/>
          <a:lstStyle/>
          <a:p>
            <a:fld id="{F7FD6774-61F5-478D-B924-9BED057E7661}" type="slidenum">
              <a:rPr lang="en-US" smtClean="0"/>
              <a:t>30</a:t>
            </a:fld>
            <a:endParaRPr lang="en-US"/>
          </a:p>
        </p:txBody>
      </p:sp>
    </p:spTree>
    <p:extLst>
      <p:ext uri="{BB962C8B-B14F-4D97-AF65-F5344CB8AC3E}">
        <p14:creationId xmlns:p14="http://schemas.microsoft.com/office/powerpoint/2010/main" val="39996351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This one? </a:t>
            </a:r>
          </a:p>
        </p:txBody>
      </p:sp>
      <p:sp>
        <p:nvSpPr>
          <p:cNvPr id="4" name="Slide Number Placeholder 3"/>
          <p:cNvSpPr>
            <a:spLocks noGrp="1"/>
          </p:cNvSpPr>
          <p:nvPr>
            <p:ph type="sldNum" sz="quarter" idx="10"/>
          </p:nvPr>
        </p:nvSpPr>
        <p:spPr/>
        <p:txBody>
          <a:bodyPr/>
          <a:lstStyle/>
          <a:p>
            <a:fld id="{F7FD6774-61F5-478D-B924-9BED057E7661}" type="slidenum">
              <a:rPr lang="en-US" smtClean="0"/>
              <a:t>3</a:t>
            </a:fld>
            <a:endParaRPr lang="en-US"/>
          </a:p>
        </p:txBody>
      </p:sp>
    </p:spTree>
    <p:extLst>
      <p:ext uri="{BB962C8B-B14F-4D97-AF65-F5344CB8AC3E}">
        <p14:creationId xmlns:p14="http://schemas.microsoft.com/office/powerpoint/2010/main" val="10257874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DAP= Developmentally Appropriate Practice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sz="1200" b="1" dirty="0"/>
              <a:t>Fred Rogers Center and NAEYC:  </a:t>
            </a:r>
            <a:r>
              <a:rPr lang="en-US" sz="1200" kern="1200" dirty="0">
                <a:solidFill>
                  <a:schemeClr val="tx1"/>
                </a:solidFill>
                <a:effectLst/>
                <a:latin typeface="+mn-lt"/>
                <a:ea typeface="+mn-ea"/>
                <a:cs typeface="+mn-cs"/>
              </a:rPr>
              <a:t>Special considerations must be given to the use of technology with infants and </a:t>
            </a:r>
          </a:p>
          <a:p>
            <a:r>
              <a:rPr lang="en-US" sz="1200" kern="1200" dirty="0">
                <a:solidFill>
                  <a:schemeClr val="tx1"/>
                </a:solidFill>
                <a:effectLst/>
                <a:latin typeface="+mn-lt"/>
                <a:ea typeface="+mn-ea"/>
                <a:cs typeface="+mn-cs"/>
              </a:rPr>
              <a:t>Toddlers--recommends prohibiting the passive use of television, videos, DVDs, and other non-interactive technologies and media in early childhood programs for children younger than 2 years of age.</a:t>
            </a:r>
          </a:p>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According to the </a:t>
            </a:r>
            <a:r>
              <a:rPr lang="en-US" b="1" dirty="0"/>
              <a:t>AAP’s Media and Young Minds Policy Statement</a:t>
            </a:r>
            <a:r>
              <a:rPr lang="en-US" dirty="0"/>
              <a:t>): ITs need hands on exploration and social interaction with trusted caregivers to develop cognitive language, motor and social emotional skills. They can’t learn from traditional media they way they can with their caregivers and can’t transfer digital exposure experiences to their off screen experiences.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At around 15 months, toddlers can begin learning from media IF parents/caregivers participate with them and reteach the content. Think </a:t>
            </a:r>
            <a:r>
              <a:rPr lang="en-US" b="1" dirty="0"/>
              <a:t>Co-viewing and active, not passive Intake</a:t>
            </a:r>
            <a:r>
              <a:rPr lang="en-US" dirty="0"/>
              <a:t>. Select media </a:t>
            </a:r>
            <a:r>
              <a:rPr lang="en-US" sz="1200" b="0" dirty="0"/>
              <a:t>that teaches </a:t>
            </a:r>
            <a:r>
              <a:rPr lang="en-US" sz="1200" b="1" dirty="0"/>
              <a:t>good values empathy, racial and ethnic tolerance</a:t>
            </a:r>
            <a:r>
              <a:rPr lang="en-US" sz="1200" b="0" dirty="0"/>
              <a:t>. Choose programming that </a:t>
            </a:r>
            <a:r>
              <a:rPr lang="en-US" sz="1200" b="1" dirty="0"/>
              <a:t>models good interpersonal skills </a:t>
            </a:r>
            <a:r>
              <a:rPr lang="en-US" sz="1200" b="0" dirty="0"/>
              <a:t>for children to emulate.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t>Tasha’s Drill analogy here! Also talk about our approach-adult as moderator and the use of PBS resources for off screen activities. </a:t>
            </a:r>
          </a:p>
          <a:p>
            <a:endParaRPr lang="en-US" b="0" dirty="0"/>
          </a:p>
        </p:txBody>
      </p:sp>
      <p:sp>
        <p:nvSpPr>
          <p:cNvPr id="4" name="Slide Number Placeholder 3"/>
          <p:cNvSpPr>
            <a:spLocks noGrp="1"/>
          </p:cNvSpPr>
          <p:nvPr>
            <p:ph type="sldNum" sz="quarter" idx="10"/>
          </p:nvPr>
        </p:nvSpPr>
        <p:spPr/>
        <p:txBody>
          <a:bodyPr/>
          <a:lstStyle/>
          <a:p>
            <a:fld id="{F7FD6774-61F5-478D-B924-9BED057E7661}" type="slidenum">
              <a:rPr lang="en-US" smtClean="0"/>
              <a:t>4</a:t>
            </a:fld>
            <a:endParaRPr lang="en-US"/>
          </a:p>
        </p:txBody>
      </p:sp>
    </p:spTree>
    <p:extLst>
      <p:ext uri="{BB962C8B-B14F-4D97-AF65-F5344CB8AC3E}">
        <p14:creationId xmlns:p14="http://schemas.microsoft.com/office/powerpoint/2010/main" val="19709541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With the AAP, Fred Rogers/NAEYC guidance and the Ages and Stages categories in mind, we want to think today about using media resources to promote high-quality interactions with Infants and Toddlers.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BTW, did you know the ELC has now made the ASQ screenings available online? </a:t>
            </a:r>
          </a:p>
          <a:p>
            <a:r>
              <a:rPr lang="en-US" dirty="0"/>
              <a:t> (Briefly walk through the 18 month screening tool). </a:t>
            </a:r>
          </a:p>
          <a:p>
            <a:endParaRPr lang="en-US" dirty="0"/>
          </a:p>
        </p:txBody>
      </p:sp>
      <p:sp>
        <p:nvSpPr>
          <p:cNvPr id="4" name="Slide Number Placeholder 3"/>
          <p:cNvSpPr>
            <a:spLocks noGrp="1"/>
          </p:cNvSpPr>
          <p:nvPr>
            <p:ph type="sldNum" sz="quarter" idx="10"/>
          </p:nvPr>
        </p:nvSpPr>
        <p:spPr/>
        <p:txBody>
          <a:bodyPr/>
          <a:lstStyle/>
          <a:p>
            <a:fld id="{F7FD6774-61F5-478D-B924-9BED057E7661}" type="slidenum">
              <a:rPr lang="en-US" smtClean="0"/>
              <a:t>5</a:t>
            </a:fld>
            <a:endParaRPr lang="en-US"/>
          </a:p>
        </p:txBody>
      </p:sp>
    </p:spTree>
    <p:extLst>
      <p:ext uri="{BB962C8B-B14F-4D97-AF65-F5344CB8AC3E}">
        <p14:creationId xmlns:p14="http://schemas.microsoft.com/office/powerpoint/2010/main" val="9110105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For inspiration, let’s take a few minutes to revisit the importance of being aware of brain development in I/T’s! Don’t read the box, just focus on the blue statement! </a:t>
            </a:r>
          </a:p>
          <a:p>
            <a:endParaRPr lang="en-US" b="0" dirty="0"/>
          </a:p>
          <a:p>
            <a:r>
              <a:rPr lang="en-US" b="1" dirty="0"/>
              <a:t>Additional Info from the article: </a:t>
            </a:r>
          </a:p>
          <a:p>
            <a:r>
              <a:rPr lang="en-US" b="1" dirty="0"/>
              <a:t>Year One</a:t>
            </a:r>
          </a:p>
          <a:p>
            <a:r>
              <a:rPr lang="en-US" dirty="0"/>
              <a:t>Newborns can recognize human faces, which they prefer over other objects, and can even discriminate between happy and sad expressions. At birth, a baby knows her mother’s voice and may be able to recognize the sounds of stories her mother read to her while she was still in the womb.</a:t>
            </a:r>
            <a:r>
              <a:rPr lang="en-US" baseline="30000" dirty="0"/>
              <a:t>  </a:t>
            </a:r>
            <a:r>
              <a:rPr lang="en-US" dirty="0"/>
              <a:t>The brain continues to develop at an amazing rate throughout the first year. The cerebellum triples in size, which appears to be related to the rapid development of motor skills that occurs during this period. As the visual areas of the cortex grow, the infant’s initially dim and limited sight develops into full binocular vision.</a:t>
            </a:r>
          </a:p>
          <a:p>
            <a:r>
              <a:rPr lang="en-US" dirty="0"/>
              <a:t>At about three months, an infant’s power of recognition improves dramatically; this coincides with significant growth in the hippocampus, the limbic structure related to recognition memory. Language circuits in the frontal and temporal lobes become consolidated in the first year, influenced strongly by the language an infant hears. For the first few months, a baby in an English-speaking home can distinguish between the sounds of a foreign language. She loses this ability by the end of her first year: the language she hears at home has wired her brain for English.</a:t>
            </a:r>
            <a:r>
              <a:rPr lang="en-US" baseline="30000" dirty="0">
                <a:hlinkClick r:id="rId3" tooltip="Reference 30"/>
              </a:rPr>
              <a:t>30</a:t>
            </a:r>
            <a:r>
              <a:rPr lang="en-US" baseline="30000" dirty="0"/>
              <a:t>,</a:t>
            </a:r>
            <a:r>
              <a:rPr lang="en-US" baseline="30000" dirty="0">
                <a:hlinkClick r:id="rId4" tooltip="Reference 31"/>
              </a:rPr>
              <a:t>31</a:t>
            </a:r>
            <a:endParaRPr lang="en-US" dirty="0"/>
          </a:p>
          <a:p>
            <a:r>
              <a:rPr lang="en-US" b="1" dirty="0"/>
              <a:t>Year Two</a:t>
            </a:r>
          </a:p>
          <a:p>
            <a:r>
              <a:rPr lang="en-US" dirty="0"/>
              <a:t>This year’s most dramatic changes involve the brain’s language areas, which are developing more synapses and becoming more interconnected. These changes correspond to the sudden spike in children’s language abilities – sometimes called the vocabulary explosion – that typically occurs during this period. Often a child’s vocabulary will quadruple between his first and second birthday.</a:t>
            </a:r>
          </a:p>
          <a:p>
            <a:r>
              <a:rPr lang="en-US" dirty="0"/>
              <a:t>During the second year, there is a major increase in the ability of the brain to perform more complex tasks. Higher-order cognitive abilities like self-awareness are developing: an infant is now more aware of his own emotions and intentions. When he sees his reflection in a mirror, he now fully recognizes that it is his own. Soon he will begin using his own name as well as personal pronouns like “I” and “me.”</a:t>
            </a:r>
          </a:p>
          <a:p>
            <a:r>
              <a:rPr lang="en-US" baseline="0" dirty="0"/>
              <a:t> </a:t>
            </a:r>
          </a:p>
          <a:p>
            <a:r>
              <a:rPr lang="en-US" baseline="0" dirty="0"/>
              <a:t>Big take away here is: The </a:t>
            </a:r>
            <a:r>
              <a:rPr lang="en-US" dirty="0"/>
              <a:t>organization of a child’s brain is affected by a child’s early experiences</a:t>
            </a:r>
          </a:p>
          <a:p>
            <a:endParaRPr lang="en-US" dirty="0"/>
          </a:p>
        </p:txBody>
      </p:sp>
      <p:sp>
        <p:nvSpPr>
          <p:cNvPr id="4" name="Slide Number Placeholder 3"/>
          <p:cNvSpPr>
            <a:spLocks noGrp="1"/>
          </p:cNvSpPr>
          <p:nvPr>
            <p:ph type="sldNum" sz="quarter" idx="10"/>
          </p:nvPr>
        </p:nvSpPr>
        <p:spPr/>
        <p:txBody>
          <a:bodyPr/>
          <a:lstStyle/>
          <a:p>
            <a:fld id="{F7FD6774-61F5-478D-B924-9BED057E7661}" type="slidenum">
              <a:rPr lang="en-US" smtClean="0"/>
              <a:t>6</a:t>
            </a:fld>
            <a:endParaRPr lang="en-US"/>
          </a:p>
        </p:txBody>
      </p:sp>
    </p:spTree>
    <p:extLst>
      <p:ext uri="{BB962C8B-B14F-4D97-AF65-F5344CB8AC3E}">
        <p14:creationId xmlns:p14="http://schemas.microsoft.com/office/powerpoint/2010/main" val="4913792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Yarn Synapse activity</a:t>
            </a:r>
            <a:r>
              <a:rPr lang="en-US" baseline="0" dirty="0"/>
              <a:t> and recap. Then segue to resources for brain development….</a:t>
            </a:r>
            <a:endParaRPr lang="en-US" dirty="0"/>
          </a:p>
        </p:txBody>
      </p:sp>
      <p:sp>
        <p:nvSpPr>
          <p:cNvPr id="4" name="Slide Number Placeholder 3"/>
          <p:cNvSpPr>
            <a:spLocks noGrp="1"/>
          </p:cNvSpPr>
          <p:nvPr>
            <p:ph type="sldNum" sz="quarter" idx="10"/>
          </p:nvPr>
        </p:nvSpPr>
        <p:spPr/>
        <p:txBody>
          <a:bodyPr/>
          <a:lstStyle/>
          <a:p>
            <a:fld id="{F7FD6774-61F5-478D-B924-9BED057E7661}" type="slidenum">
              <a:rPr lang="en-US" smtClean="0"/>
              <a:t>7</a:t>
            </a:fld>
            <a:endParaRPr lang="en-US"/>
          </a:p>
        </p:txBody>
      </p:sp>
    </p:spTree>
    <p:extLst>
      <p:ext uri="{BB962C8B-B14F-4D97-AF65-F5344CB8AC3E}">
        <p14:creationId xmlns:p14="http://schemas.microsoft.com/office/powerpoint/2010/main" val="17308221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Get your sticky notes ready! As</a:t>
            </a:r>
            <a:r>
              <a:rPr lang="en-US" baseline="0" dirty="0"/>
              <a:t> we walk through these resources, note the ones that pertain to your children’s ASQ goals!</a:t>
            </a:r>
            <a:endParaRPr lang="en-US" dirty="0"/>
          </a:p>
        </p:txBody>
      </p:sp>
      <p:sp>
        <p:nvSpPr>
          <p:cNvPr id="4" name="Slide Number Placeholder 3"/>
          <p:cNvSpPr>
            <a:spLocks noGrp="1"/>
          </p:cNvSpPr>
          <p:nvPr>
            <p:ph type="sldNum" sz="quarter" idx="10"/>
          </p:nvPr>
        </p:nvSpPr>
        <p:spPr/>
        <p:txBody>
          <a:bodyPr/>
          <a:lstStyle/>
          <a:p>
            <a:fld id="{F7FD6774-61F5-478D-B924-9BED057E7661}" type="slidenum">
              <a:rPr lang="en-US" smtClean="0"/>
              <a:t>8</a:t>
            </a:fld>
            <a:endParaRPr lang="en-US"/>
          </a:p>
        </p:txBody>
      </p:sp>
    </p:spTree>
    <p:extLst>
      <p:ext uri="{BB962C8B-B14F-4D97-AF65-F5344CB8AC3E}">
        <p14:creationId xmlns:p14="http://schemas.microsoft.com/office/powerpoint/2010/main" val="32238454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Get your sticky notes ready! As</a:t>
            </a:r>
            <a:r>
              <a:rPr lang="en-US" baseline="0" dirty="0"/>
              <a:t> we walk through these resources, note the ones that pertain to your children’s ASQ goals!</a:t>
            </a:r>
            <a:endParaRPr lang="en-US" dirty="0"/>
          </a:p>
        </p:txBody>
      </p:sp>
      <p:sp>
        <p:nvSpPr>
          <p:cNvPr id="4" name="Slide Number Placeholder 3"/>
          <p:cNvSpPr>
            <a:spLocks noGrp="1"/>
          </p:cNvSpPr>
          <p:nvPr>
            <p:ph type="sldNum" sz="quarter" idx="10"/>
          </p:nvPr>
        </p:nvSpPr>
        <p:spPr/>
        <p:txBody>
          <a:bodyPr/>
          <a:lstStyle/>
          <a:p>
            <a:fld id="{F7FD6774-61F5-478D-B924-9BED057E7661}" type="slidenum">
              <a:rPr lang="en-US" smtClean="0"/>
              <a:t>9</a:t>
            </a:fld>
            <a:endParaRPr lang="en-US"/>
          </a:p>
        </p:txBody>
      </p:sp>
    </p:spTree>
    <p:extLst>
      <p:ext uri="{BB962C8B-B14F-4D97-AF65-F5344CB8AC3E}">
        <p14:creationId xmlns:p14="http://schemas.microsoft.com/office/powerpoint/2010/main" val="10231960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E625846-22E4-4AB7-996C-ABF86B9C7B73}" type="datetimeFigureOut">
              <a:rPr lang="en-US" smtClean="0"/>
              <a:t>6/8/2018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EE1ADF-1FB0-4415-9942-6BE9CA3CD7AE}"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284583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E625846-22E4-4AB7-996C-ABF86B9C7B73}" type="datetimeFigureOut">
              <a:rPr lang="en-US" smtClean="0"/>
              <a:t>6/8/2018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EE1ADF-1FB0-4415-9942-6BE9CA3CD7AE}" type="slidenum">
              <a:rPr lang="en-US" smtClean="0"/>
              <a:t>‹#›</a:t>
            </a:fld>
            <a:endParaRPr lang="en-US"/>
          </a:p>
        </p:txBody>
      </p:sp>
    </p:spTree>
    <p:extLst>
      <p:ext uri="{BB962C8B-B14F-4D97-AF65-F5344CB8AC3E}">
        <p14:creationId xmlns:p14="http://schemas.microsoft.com/office/powerpoint/2010/main" val="8734514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4778"/>
            <a:ext cx="2628900" cy="575742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E625846-22E4-4AB7-996C-ABF86B9C7B73}" type="datetimeFigureOut">
              <a:rPr lang="en-US" smtClean="0"/>
              <a:t>6/8/2018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EE1ADF-1FB0-4415-9942-6BE9CA3CD7AE}" type="slidenum">
              <a:rPr lang="en-US" smtClean="0"/>
              <a:t>‹#›</a:t>
            </a:fld>
            <a:endParaRPr lang="en-US"/>
          </a:p>
        </p:txBody>
      </p:sp>
    </p:spTree>
    <p:extLst>
      <p:ext uri="{BB962C8B-B14F-4D97-AF65-F5344CB8AC3E}">
        <p14:creationId xmlns:p14="http://schemas.microsoft.com/office/powerpoint/2010/main" val="21361775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Opening Slid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13" y="1"/>
            <a:ext cx="12187935" cy="6857999"/>
          </a:xfrm>
          <a:prstGeom prst="rect">
            <a:avLst/>
          </a:prstGeom>
        </p:spPr>
      </p:pic>
      <p:sp>
        <p:nvSpPr>
          <p:cNvPr id="5" name="Title 4"/>
          <p:cNvSpPr>
            <a:spLocks noGrp="1"/>
          </p:cNvSpPr>
          <p:nvPr>
            <p:ph type="title"/>
          </p:nvPr>
        </p:nvSpPr>
        <p:spPr>
          <a:xfrm>
            <a:off x="3488265" y="3488267"/>
            <a:ext cx="7428091" cy="1682044"/>
          </a:xfrm>
        </p:spPr>
        <p:txBody>
          <a:bodyPr>
            <a:noAutofit/>
          </a:bodyPr>
          <a:lstStyle>
            <a:lvl1pPr algn="ctr">
              <a:defRPr sz="5333">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81729619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Closing Slid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627"/>
            <a:ext cx="12189359" cy="6856743"/>
          </a:xfrm>
          <a:prstGeom prst="rect">
            <a:avLst/>
          </a:prstGeom>
        </p:spPr>
      </p:pic>
      <p:sp>
        <p:nvSpPr>
          <p:cNvPr id="5" name="Title 4"/>
          <p:cNvSpPr>
            <a:spLocks noGrp="1"/>
          </p:cNvSpPr>
          <p:nvPr>
            <p:ph type="title" hasCustomPrompt="1"/>
          </p:nvPr>
        </p:nvSpPr>
        <p:spPr>
          <a:xfrm>
            <a:off x="4210753" y="3135064"/>
            <a:ext cx="6524979" cy="1143000"/>
          </a:xfrm>
        </p:spPr>
        <p:txBody>
          <a:bodyPr>
            <a:noAutofit/>
          </a:bodyPr>
          <a:lstStyle>
            <a:lvl1pPr algn="ctr">
              <a:defRPr sz="8000">
                <a:solidFill>
                  <a:schemeClr val="bg1"/>
                </a:solidFill>
              </a:defRPr>
            </a:lvl1pPr>
          </a:lstStyle>
          <a:p>
            <a:r>
              <a:rPr lang="en-US" dirty="0"/>
              <a:t>THE END!</a:t>
            </a:r>
          </a:p>
        </p:txBody>
      </p:sp>
    </p:spTree>
    <p:extLst>
      <p:ext uri="{BB962C8B-B14F-4D97-AF65-F5344CB8AC3E}">
        <p14:creationId xmlns:p14="http://schemas.microsoft.com/office/powerpoint/2010/main" val="108091734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ection Title Slide">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13" y="0"/>
            <a:ext cx="12187935" cy="6857997"/>
          </a:xfrm>
          <a:prstGeom prst="rect">
            <a:avLst/>
          </a:prstGeom>
        </p:spPr>
      </p:pic>
      <p:sp>
        <p:nvSpPr>
          <p:cNvPr id="2" name="Title 1"/>
          <p:cNvSpPr>
            <a:spLocks noGrp="1"/>
          </p:cNvSpPr>
          <p:nvPr>
            <p:ph type="ctrTitle"/>
          </p:nvPr>
        </p:nvSpPr>
        <p:spPr>
          <a:xfrm>
            <a:off x="1550051" y="2200764"/>
            <a:ext cx="9091899" cy="1470025"/>
          </a:xfrm>
        </p:spPr>
        <p:txBody>
          <a:bodyPr anchor="ctr"/>
          <a:lstStyle>
            <a:lvl1pPr>
              <a:defRPr>
                <a:solidFill>
                  <a:srgbClr val="FFFFFF"/>
                </a:solidFill>
              </a:defRPr>
            </a:lvl1pPr>
          </a:lstStyle>
          <a:p>
            <a:r>
              <a:rPr lang="en-US" dirty="0"/>
              <a:t>Click to edit Master title style</a:t>
            </a:r>
          </a:p>
        </p:txBody>
      </p:sp>
    </p:spTree>
    <p:extLst>
      <p:ext uri="{BB962C8B-B14F-4D97-AF65-F5344CB8AC3E}">
        <p14:creationId xmlns:p14="http://schemas.microsoft.com/office/powerpoint/2010/main" val="177994546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Section Title Slide">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29"/>
            <a:ext cx="12189357" cy="6856743"/>
          </a:xfrm>
          <a:prstGeom prst="rect">
            <a:avLst/>
          </a:prstGeom>
        </p:spPr>
      </p:pic>
      <p:sp>
        <p:nvSpPr>
          <p:cNvPr id="2" name="Title 1"/>
          <p:cNvSpPr>
            <a:spLocks noGrp="1"/>
          </p:cNvSpPr>
          <p:nvPr>
            <p:ph type="ctrTitle"/>
          </p:nvPr>
        </p:nvSpPr>
        <p:spPr>
          <a:xfrm>
            <a:off x="1550051" y="2200765"/>
            <a:ext cx="9091899" cy="1470025"/>
          </a:xfrm>
        </p:spPr>
        <p:txBody>
          <a:bodyPr anchor="ctr"/>
          <a:lstStyle>
            <a:lvl1pPr>
              <a:defRPr>
                <a:solidFill>
                  <a:srgbClr val="FFFFFF"/>
                </a:solidFill>
              </a:defRPr>
            </a:lvl1pPr>
          </a:lstStyle>
          <a:p>
            <a:r>
              <a:rPr lang="en-US" dirty="0"/>
              <a:t>Click to edit Master title style</a:t>
            </a:r>
          </a:p>
        </p:txBody>
      </p:sp>
    </p:spTree>
    <p:extLst>
      <p:ext uri="{BB962C8B-B14F-4D97-AF65-F5344CB8AC3E}">
        <p14:creationId xmlns:p14="http://schemas.microsoft.com/office/powerpoint/2010/main" val="370049203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Section Title Slid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0"/>
            <a:ext cx="12187937" cy="6858000"/>
          </a:xfrm>
          <a:prstGeom prst="rect">
            <a:avLst/>
          </a:prstGeom>
        </p:spPr>
      </p:pic>
      <p:sp>
        <p:nvSpPr>
          <p:cNvPr id="2" name="Title 1"/>
          <p:cNvSpPr>
            <a:spLocks noGrp="1"/>
          </p:cNvSpPr>
          <p:nvPr>
            <p:ph type="ctrTitle"/>
          </p:nvPr>
        </p:nvSpPr>
        <p:spPr>
          <a:xfrm rot="171328">
            <a:off x="1550051" y="2133570"/>
            <a:ext cx="9091899" cy="1470025"/>
          </a:xfrm>
        </p:spPr>
        <p:txBody>
          <a:bodyPr anchor="ctr"/>
          <a:lstStyle>
            <a:lvl1pPr>
              <a:defRPr>
                <a:solidFill>
                  <a:srgbClr val="FFFFFF"/>
                </a:solidFill>
              </a:defRPr>
            </a:lvl1pPr>
          </a:lstStyle>
          <a:p>
            <a:r>
              <a:rPr lang="en-US" dirty="0"/>
              <a:t>Click to edit Master title style</a:t>
            </a:r>
          </a:p>
        </p:txBody>
      </p:sp>
    </p:spTree>
    <p:extLst>
      <p:ext uri="{BB962C8B-B14F-4D97-AF65-F5344CB8AC3E}">
        <p14:creationId xmlns:p14="http://schemas.microsoft.com/office/powerpoint/2010/main" val="270656841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12" y="0"/>
            <a:ext cx="12187937" cy="6858000"/>
          </a:xfrm>
          <a:prstGeom prst="rect">
            <a:avLst/>
          </a:prstGeom>
        </p:spPr>
      </p:pic>
      <p:sp>
        <p:nvSpPr>
          <p:cNvPr id="2" name="Title 1"/>
          <p:cNvSpPr>
            <a:spLocks noGrp="1"/>
          </p:cNvSpPr>
          <p:nvPr>
            <p:ph type="title"/>
          </p:nvPr>
        </p:nvSpPr>
        <p:spPr>
          <a:xfrm>
            <a:off x="1432819" y="717511"/>
            <a:ext cx="9222156" cy="1143000"/>
          </a:xfrm>
        </p:spPr>
        <p:txBody>
          <a:bodyPr anchor="ctr"/>
          <a:lstStyle>
            <a:lvl1pPr>
              <a:defRPr>
                <a:solidFill>
                  <a:srgbClr val="FFFFFF"/>
                </a:solidFill>
              </a:defRPr>
            </a:lvl1pPr>
          </a:lstStyle>
          <a:p>
            <a:r>
              <a:rPr lang="en-US" dirty="0"/>
              <a:t>Click to edit Master title style</a:t>
            </a:r>
          </a:p>
        </p:txBody>
      </p:sp>
      <p:sp>
        <p:nvSpPr>
          <p:cNvPr id="3" name="Content Placeholder 2"/>
          <p:cNvSpPr>
            <a:spLocks noGrp="1"/>
          </p:cNvSpPr>
          <p:nvPr>
            <p:ph idx="1"/>
          </p:nvPr>
        </p:nvSpPr>
        <p:spPr>
          <a:xfrm>
            <a:off x="1432819" y="2214357"/>
            <a:ext cx="9222156" cy="3165232"/>
          </a:xfr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72051754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629"/>
            <a:ext cx="12189359" cy="6856743"/>
          </a:xfrm>
          <a:prstGeom prst="rect">
            <a:avLst/>
          </a:prstGeom>
        </p:spPr>
      </p:pic>
      <p:sp>
        <p:nvSpPr>
          <p:cNvPr id="2" name="Title 1"/>
          <p:cNvSpPr>
            <a:spLocks noGrp="1"/>
          </p:cNvSpPr>
          <p:nvPr>
            <p:ph type="title"/>
          </p:nvPr>
        </p:nvSpPr>
        <p:spPr>
          <a:xfrm>
            <a:off x="1432819" y="717511"/>
            <a:ext cx="9222156" cy="1143000"/>
          </a:xfrm>
        </p:spPr>
        <p:txBody>
          <a:bodyPr anchor="ctr"/>
          <a:lstStyle>
            <a:lvl1pPr>
              <a:defRPr>
                <a:solidFill>
                  <a:srgbClr val="FFFFFF"/>
                </a:solidFill>
              </a:defRPr>
            </a:lvl1pPr>
          </a:lstStyle>
          <a:p>
            <a:r>
              <a:rPr lang="en-US" dirty="0"/>
              <a:t>Click to edit Master title style</a:t>
            </a:r>
          </a:p>
        </p:txBody>
      </p:sp>
      <p:sp>
        <p:nvSpPr>
          <p:cNvPr id="3" name="Content Placeholder 2"/>
          <p:cNvSpPr>
            <a:spLocks noGrp="1"/>
          </p:cNvSpPr>
          <p:nvPr>
            <p:ph idx="1"/>
          </p:nvPr>
        </p:nvSpPr>
        <p:spPr>
          <a:xfrm>
            <a:off x="1432819" y="2214357"/>
            <a:ext cx="9222156" cy="3165232"/>
          </a:xfr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32616072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28" y="516"/>
            <a:ext cx="12186105" cy="6856969"/>
          </a:xfrm>
          <a:prstGeom prst="rect">
            <a:avLst/>
          </a:prstGeom>
        </p:spPr>
      </p:pic>
      <p:sp>
        <p:nvSpPr>
          <p:cNvPr id="2" name="Title 1"/>
          <p:cNvSpPr>
            <a:spLocks noGrp="1"/>
          </p:cNvSpPr>
          <p:nvPr>
            <p:ph type="title"/>
          </p:nvPr>
        </p:nvSpPr>
        <p:spPr>
          <a:xfrm>
            <a:off x="1432819" y="717511"/>
            <a:ext cx="9222156" cy="1143000"/>
          </a:xfrm>
        </p:spPr>
        <p:txBody>
          <a:bodyPr anchor="ctr"/>
          <a:lstStyle>
            <a:lvl1pPr>
              <a:defRPr>
                <a:solidFill>
                  <a:srgbClr val="FFFFFF"/>
                </a:solidFill>
              </a:defRPr>
            </a:lvl1pPr>
          </a:lstStyle>
          <a:p>
            <a:r>
              <a:rPr lang="en-US" dirty="0"/>
              <a:t>Click to edit Master title style</a:t>
            </a:r>
          </a:p>
        </p:txBody>
      </p:sp>
      <p:sp>
        <p:nvSpPr>
          <p:cNvPr id="3" name="Content Placeholder 2"/>
          <p:cNvSpPr>
            <a:spLocks noGrp="1"/>
          </p:cNvSpPr>
          <p:nvPr>
            <p:ph idx="1"/>
          </p:nvPr>
        </p:nvSpPr>
        <p:spPr>
          <a:xfrm>
            <a:off x="1432819" y="2214357"/>
            <a:ext cx="9222156" cy="3165232"/>
          </a:xfr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973376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E625846-22E4-4AB7-996C-ABF86B9C7B73}" type="datetimeFigureOut">
              <a:rPr lang="en-US" smtClean="0"/>
              <a:t>6/8/2018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EE1ADF-1FB0-4415-9942-6BE9CA3CD7AE}" type="slidenum">
              <a:rPr lang="en-US" smtClean="0"/>
              <a:t>‹#›</a:t>
            </a:fld>
            <a:endParaRPr lang="en-US"/>
          </a:p>
        </p:txBody>
      </p:sp>
    </p:spTree>
    <p:extLst>
      <p:ext uri="{BB962C8B-B14F-4D97-AF65-F5344CB8AC3E}">
        <p14:creationId xmlns:p14="http://schemas.microsoft.com/office/powerpoint/2010/main" val="198922918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12" y="0"/>
            <a:ext cx="12187937" cy="6858000"/>
          </a:xfrm>
          <a:prstGeom prst="rect">
            <a:avLst/>
          </a:prstGeom>
        </p:spPr>
      </p:pic>
      <p:sp>
        <p:nvSpPr>
          <p:cNvPr id="2" name="Title 1"/>
          <p:cNvSpPr>
            <a:spLocks noGrp="1"/>
          </p:cNvSpPr>
          <p:nvPr>
            <p:ph type="title"/>
          </p:nvPr>
        </p:nvSpPr>
        <p:spPr>
          <a:xfrm>
            <a:off x="1432819" y="717511"/>
            <a:ext cx="9222156" cy="1143000"/>
          </a:xfrm>
        </p:spPr>
        <p:txBody>
          <a:bodyPr anchor="ctr"/>
          <a:lstStyle>
            <a:lvl1pPr>
              <a:defRPr>
                <a:solidFill>
                  <a:srgbClr val="FFFFFF"/>
                </a:solidFill>
              </a:defRPr>
            </a:lvl1pPr>
          </a:lstStyle>
          <a:p>
            <a:r>
              <a:rPr lang="en-US" dirty="0"/>
              <a:t>Click to edit Master title style</a:t>
            </a:r>
          </a:p>
        </p:txBody>
      </p:sp>
    </p:spTree>
    <p:extLst>
      <p:ext uri="{BB962C8B-B14F-4D97-AF65-F5344CB8AC3E}">
        <p14:creationId xmlns:p14="http://schemas.microsoft.com/office/powerpoint/2010/main" val="368984206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29"/>
            <a:ext cx="12189357" cy="6856743"/>
          </a:xfrm>
          <a:prstGeom prst="rect">
            <a:avLst/>
          </a:prstGeom>
        </p:spPr>
      </p:pic>
      <p:sp>
        <p:nvSpPr>
          <p:cNvPr id="2" name="Title 1"/>
          <p:cNvSpPr>
            <a:spLocks noGrp="1"/>
          </p:cNvSpPr>
          <p:nvPr>
            <p:ph type="title"/>
          </p:nvPr>
        </p:nvSpPr>
        <p:spPr>
          <a:xfrm>
            <a:off x="1432819" y="717511"/>
            <a:ext cx="9222156" cy="1143000"/>
          </a:xfrm>
        </p:spPr>
        <p:txBody>
          <a:bodyPr anchor="ctr"/>
          <a:lstStyle>
            <a:lvl1pPr>
              <a:defRPr>
                <a:solidFill>
                  <a:srgbClr val="FFFFFF"/>
                </a:solidFill>
              </a:defRPr>
            </a:lvl1pPr>
          </a:lstStyle>
          <a:p>
            <a:r>
              <a:rPr lang="en-US" dirty="0"/>
              <a:t>Click to edit Master title style</a:t>
            </a:r>
          </a:p>
        </p:txBody>
      </p:sp>
    </p:spTree>
    <p:extLst>
      <p:ext uri="{BB962C8B-B14F-4D97-AF65-F5344CB8AC3E}">
        <p14:creationId xmlns:p14="http://schemas.microsoft.com/office/powerpoint/2010/main" val="178363063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28" y="515"/>
            <a:ext cx="12186105" cy="6856968"/>
          </a:xfrm>
          <a:prstGeom prst="rect">
            <a:avLst/>
          </a:prstGeom>
        </p:spPr>
      </p:pic>
      <p:sp>
        <p:nvSpPr>
          <p:cNvPr id="2" name="Title 1"/>
          <p:cNvSpPr>
            <a:spLocks noGrp="1"/>
          </p:cNvSpPr>
          <p:nvPr>
            <p:ph type="title"/>
          </p:nvPr>
        </p:nvSpPr>
        <p:spPr>
          <a:xfrm>
            <a:off x="1432819" y="717511"/>
            <a:ext cx="9222156" cy="1143000"/>
          </a:xfrm>
        </p:spPr>
        <p:txBody>
          <a:bodyPr anchor="ctr"/>
          <a:lstStyle>
            <a:lvl1pPr>
              <a:defRPr>
                <a:solidFill>
                  <a:srgbClr val="FFFFFF"/>
                </a:solidFill>
              </a:defRPr>
            </a:lvl1pPr>
          </a:lstStyle>
          <a:p>
            <a:r>
              <a:rPr lang="en-US" dirty="0"/>
              <a:t>Click to edit Master title style</a:t>
            </a:r>
          </a:p>
        </p:txBody>
      </p:sp>
    </p:spTree>
    <p:extLst>
      <p:ext uri="{BB962C8B-B14F-4D97-AF65-F5344CB8AC3E}">
        <p14:creationId xmlns:p14="http://schemas.microsoft.com/office/powerpoint/2010/main" val="57729527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12" y="0"/>
            <a:ext cx="12187937" cy="6858000"/>
          </a:xfrm>
          <a:prstGeom prst="rect">
            <a:avLst/>
          </a:prstGeom>
        </p:spPr>
      </p:pic>
    </p:spTree>
    <p:extLst>
      <p:ext uri="{BB962C8B-B14F-4D97-AF65-F5344CB8AC3E}">
        <p14:creationId xmlns:p14="http://schemas.microsoft.com/office/powerpoint/2010/main" val="48554437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115"/>
            <a:ext cx="12191188" cy="6857771"/>
          </a:xfrm>
          <a:prstGeom prst="rect">
            <a:avLst/>
          </a:prstGeom>
        </p:spPr>
      </p:pic>
    </p:spTree>
    <p:extLst>
      <p:ext uri="{BB962C8B-B14F-4D97-AF65-F5344CB8AC3E}">
        <p14:creationId xmlns:p14="http://schemas.microsoft.com/office/powerpoint/2010/main" val="40611464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12" y="0"/>
            <a:ext cx="12187937" cy="6858000"/>
          </a:xfrm>
          <a:prstGeom prst="rect">
            <a:avLst/>
          </a:prstGeom>
        </p:spPr>
      </p:pic>
    </p:spTree>
    <p:extLst>
      <p:ext uri="{BB962C8B-B14F-4D97-AF65-F5344CB8AC3E}">
        <p14:creationId xmlns:p14="http://schemas.microsoft.com/office/powerpoint/2010/main" val="291061929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1_Event Slide">
    <p:spTree>
      <p:nvGrpSpPr>
        <p:cNvPr id="1" name=""/>
        <p:cNvGrpSpPr/>
        <p:nvPr/>
      </p:nvGrpSpPr>
      <p:grpSpPr>
        <a:xfrm>
          <a:off x="0" y="0"/>
          <a:ext cx="0" cy="0"/>
          <a:chOff x="0" y="0"/>
          <a:chExt cx="0" cy="0"/>
        </a:xfrm>
      </p:grpSpPr>
      <p:pic>
        <p:nvPicPr>
          <p:cNvPr id="2" name="Picture 1" descr="PBS KIDS Producers Summit 2018 - Slide Template-12.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87939" cy="6858000"/>
          </a:xfrm>
          <a:prstGeom prst="rect">
            <a:avLst/>
          </a:prstGeom>
        </p:spPr>
      </p:pic>
    </p:spTree>
    <p:extLst>
      <p:ext uri="{BB962C8B-B14F-4D97-AF65-F5344CB8AC3E}">
        <p14:creationId xmlns:p14="http://schemas.microsoft.com/office/powerpoint/2010/main" val="80834436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2_Event Slide">
    <p:spTree>
      <p:nvGrpSpPr>
        <p:cNvPr id="1" name=""/>
        <p:cNvGrpSpPr/>
        <p:nvPr/>
      </p:nvGrpSpPr>
      <p:grpSpPr>
        <a:xfrm>
          <a:off x="0" y="0"/>
          <a:ext cx="0" cy="0"/>
          <a:chOff x="0" y="0"/>
          <a:chExt cx="0" cy="0"/>
        </a:xfrm>
      </p:grpSpPr>
      <p:pic>
        <p:nvPicPr>
          <p:cNvPr id="2" name="Picture 1" descr="PBS KIDS Producers Summit 2018 - Slide Template-13.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0"/>
            <a:ext cx="12191593" cy="6858000"/>
          </a:xfrm>
          <a:prstGeom prst="rect">
            <a:avLst/>
          </a:prstGeom>
        </p:spPr>
      </p:pic>
    </p:spTree>
    <p:extLst>
      <p:ext uri="{BB962C8B-B14F-4D97-AF65-F5344CB8AC3E}">
        <p14:creationId xmlns:p14="http://schemas.microsoft.com/office/powerpoint/2010/main" val="245618548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3_Event Slide">
    <p:spTree>
      <p:nvGrpSpPr>
        <p:cNvPr id="1" name=""/>
        <p:cNvGrpSpPr/>
        <p:nvPr/>
      </p:nvGrpSpPr>
      <p:grpSpPr>
        <a:xfrm>
          <a:off x="0" y="0"/>
          <a:ext cx="0" cy="0"/>
          <a:chOff x="0" y="0"/>
          <a:chExt cx="0" cy="0"/>
        </a:xfrm>
      </p:grpSpPr>
      <p:pic>
        <p:nvPicPr>
          <p:cNvPr id="2" name="Picture 1" descr="PBS KIDS Producers Summit 2018 - Slide Template-14.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87939" cy="6858000"/>
          </a:xfrm>
          <a:prstGeom prst="rect">
            <a:avLst/>
          </a:prstGeom>
        </p:spPr>
      </p:pic>
    </p:spTree>
    <p:extLst>
      <p:ext uri="{BB962C8B-B14F-4D97-AF65-F5344CB8AC3E}">
        <p14:creationId xmlns:p14="http://schemas.microsoft.com/office/powerpoint/2010/main" val="9804779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E625846-22E4-4AB7-996C-ABF86B9C7B73}" type="datetimeFigureOut">
              <a:rPr lang="en-US" smtClean="0"/>
              <a:t>6/8/2018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EE1ADF-1FB0-4415-9942-6BE9CA3CD7AE}"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841300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79" y="1845734"/>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E625846-22E4-4AB7-996C-ABF86B9C7B73}" type="datetimeFigureOut">
              <a:rPr lang="en-US" smtClean="0"/>
              <a:t>6/8/2018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AEE1ADF-1FB0-4415-9942-6BE9CA3CD7AE}" type="slidenum">
              <a:rPr lang="en-US" smtClean="0"/>
              <a:t>‹#›</a:t>
            </a:fld>
            <a:endParaRPr lang="en-US"/>
          </a:p>
        </p:txBody>
      </p:sp>
    </p:spTree>
    <p:extLst>
      <p:ext uri="{BB962C8B-B14F-4D97-AF65-F5344CB8AC3E}">
        <p14:creationId xmlns:p14="http://schemas.microsoft.com/office/powerpoint/2010/main" val="27296444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E625846-22E4-4AB7-996C-ABF86B9C7B73}" type="datetimeFigureOut">
              <a:rPr lang="en-US" smtClean="0"/>
              <a:t>6/8/2018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AEE1ADF-1FB0-4415-9942-6BE9CA3CD7AE}" type="slidenum">
              <a:rPr lang="en-US" smtClean="0"/>
              <a:t>‹#›</a:t>
            </a:fld>
            <a:endParaRPr lang="en-US"/>
          </a:p>
        </p:txBody>
      </p:sp>
    </p:spTree>
    <p:extLst>
      <p:ext uri="{BB962C8B-B14F-4D97-AF65-F5344CB8AC3E}">
        <p14:creationId xmlns:p14="http://schemas.microsoft.com/office/powerpoint/2010/main" val="19398704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E625846-22E4-4AB7-996C-ABF86B9C7B73}" type="datetimeFigureOut">
              <a:rPr lang="en-US" smtClean="0"/>
              <a:t>6/8/2018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AEE1ADF-1FB0-4415-9942-6BE9CA3CD7AE}" type="slidenum">
              <a:rPr lang="en-US" smtClean="0"/>
              <a:t>‹#›</a:t>
            </a:fld>
            <a:endParaRPr lang="en-US"/>
          </a:p>
        </p:txBody>
      </p:sp>
    </p:spTree>
    <p:extLst>
      <p:ext uri="{BB962C8B-B14F-4D97-AF65-F5344CB8AC3E}">
        <p14:creationId xmlns:p14="http://schemas.microsoft.com/office/powerpoint/2010/main" val="42634135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3E625846-22E4-4AB7-996C-ABF86B9C7B73}" type="datetimeFigureOut">
              <a:rPr lang="en-US" smtClean="0"/>
              <a:t>6/8/2018</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p:txBody>
          <a:bodyPr/>
          <a:lstStyle/>
          <a:p>
            <a:fld id="{EAEE1ADF-1FB0-4415-9942-6BE9CA3CD7AE}" type="slidenum">
              <a:rPr lang="en-US" smtClean="0"/>
              <a:t>‹#›</a:t>
            </a:fld>
            <a:endParaRPr lang="en-US"/>
          </a:p>
        </p:txBody>
      </p:sp>
    </p:spTree>
    <p:extLst>
      <p:ext uri="{BB962C8B-B14F-4D97-AF65-F5344CB8AC3E}">
        <p14:creationId xmlns:p14="http://schemas.microsoft.com/office/powerpoint/2010/main" val="4245571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3E625846-22E4-4AB7-996C-ABF86B9C7B73}" type="datetimeFigureOut">
              <a:rPr lang="en-US" smtClean="0"/>
              <a:t>6/8/2018</a:t>
            </a:fld>
            <a:endParaRPr lang="en-US"/>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EAEE1ADF-1FB0-4415-9942-6BE9CA3CD7AE}" type="slidenum">
              <a:rPr lang="en-US" smtClean="0"/>
              <a:t>‹#›</a:t>
            </a:fld>
            <a:endParaRPr lang="en-US"/>
          </a:p>
        </p:txBody>
      </p:sp>
    </p:spTree>
    <p:extLst>
      <p:ext uri="{BB962C8B-B14F-4D97-AF65-F5344CB8AC3E}">
        <p14:creationId xmlns:p14="http://schemas.microsoft.com/office/powerpoint/2010/main" val="33594019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5" y="0"/>
            <a:ext cx="12191985"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E625846-22E4-4AB7-996C-ABF86B9C7B73}" type="datetimeFigureOut">
              <a:rPr lang="en-US" smtClean="0"/>
              <a:t>6/8/2018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AEE1ADF-1FB0-4415-9942-6BE9CA3CD7AE}" type="slidenum">
              <a:rPr lang="en-US" smtClean="0"/>
              <a:t>‹#›</a:t>
            </a:fld>
            <a:endParaRPr lang="en-US"/>
          </a:p>
        </p:txBody>
      </p:sp>
    </p:spTree>
    <p:extLst>
      <p:ext uri="{BB962C8B-B14F-4D97-AF65-F5344CB8AC3E}">
        <p14:creationId xmlns:p14="http://schemas.microsoft.com/office/powerpoint/2010/main" val="34139410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3E625846-22E4-4AB7-996C-ABF86B9C7B73}" type="datetimeFigureOut">
              <a:rPr lang="en-US" smtClean="0"/>
              <a:t>6/8/2018</a:t>
            </a:fld>
            <a:endParaRPr lang="en-US"/>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EAEE1ADF-1FB0-4415-9942-6BE9CA3CD7AE}" type="slidenum">
              <a:rPr lang="en-US" smtClean="0"/>
              <a:t>‹#›</a:t>
            </a:fld>
            <a:endParaRPr lang="en-US"/>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398485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02848814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Lst>
  <p:txStyles>
    <p:titleStyle>
      <a:lvl1pPr algn="ctr" defTabSz="609585" rtl="0" eaLnBrk="1" latinLnBrk="0" hangingPunct="1">
        <a:spcBef>
          <a:spcPct val="0"/>
        </a:spcBef>
        <a:buNone/>
        <a:defRPr sz="5333" kern="1200">
          <a:solidFill>
            <a:schemeClr val="tx1"/>
          </a:solidFill>
          <a:latin typeface="PBS KIDS Headline bold"/>
          <a:ea typeface="+mj-ea"/>
          <a:cs typeface="PBS KIDS Headline bold"/>
        </a:defRPr>
      </a:lvl1pPr>
    </p:titleStyle>
    <p:bodyStyle>
      <a:lvl1pPr marL="0" indent="0" algn="l" defTabSz="609585" rtl="0" eaLnBrk="1" latinLnBrk="0" hangingPunct="1">
        <a:spcBef>
          <a:spcPct val="20000"/>
        </a:spcBef>
        <a:buFont typeface="Arial"/>
        <a:buNone/>
        <a:defRPr sz="3733" kern="1200">
          <a:solidFill>
            <a:schemeClr val="tx1"/>
          </a:solidFill>
          <a:latin typeface="PBS KIDS Headline Regular"/>
          <a:ea typeface="+mn-ea"/>
          <a:cs typeface="PBS KIDS Headline Regular"/>
        </a:defRPr>
      </a:lvl1pPr>
      <a:lvl2pPr marL="990575" indent="-380990" algn="l" defTabSz="609585" rtl="0" eaLnBrk="1" latinLnBrk="0" hangingPunct="1">
        <a:spcBef>
          <a:spcPct val="20000"/>
        </a:spcBef>
        <a:buFont typeface="Arial"/>
        <a:buChar char="–"/>
        <a:defRPr sz="3200" kern="1200">
          <a:solidFill>
            <a:schemeClr val="tx1"/>
          </a:solidFill>
          <a:latin typeface="PBS KIDS Headline Regular"/>
          <a:ea typeface="+mn-ea"/>
          <a:cs typeface="PBS KIDS Headline Regular"/>
        </a:defRPr>
      </a:lvl2pPr>
      <a:lvl3pPr marL="1523962" indent="-304792" algn="l" defTabSz="609585" rtl="0" eaLnBrk="1" latinLnBrk="0" hangingPunct="1">
        <a:spcBef>
          <a:spcPct val="20000"/>
        </a:spcBef>
        <a:buFont typeface="Arial"/>
        <a:buChar char="•"/>
        <a:defRPr sz="2667" kern="1200">
          <a:solidFill>
            <a:schemeClr val="tx1"/>
          </a:solidFill>
          <a:latin typeface="PBS KIDS Headline Regular"/>
          <a:ea typeface="+mn-ea"/>
          <a:cs typeface="PBS KIDS Headline Regular"/>
        </a:defRPr>
      </a:lvl3pPr>
      <a:lvl4pPr marL="2133547" indent="-304792" algn="l" defTabSz="609585" rtl="0" eaLnBrk="1" latinLnBrk="0" hangingPunct="1">
        <a:spcBef>
          <a:spcPct val="20000"/>
        </a:spcBef>
        <a:buFont typeface="Arial"/>
        <a:buChar char="–"/>
        <a:defRPr sz="2400" kern="1200">
          <a:solidFill>
            <a:schemeClr val="tx1"/>
          </a:solidFill>
          <a:latin typeface="PBS KIDS Headline Regular"/>
          <a:ea typeface="+mn-ea"/>
          <a:cs typeface="PBS KIDS Headline Regular"/>
        </a:defRPr>
      </a:lvl4pPr>
      <a:lvl5pPr marL="2743131" indent="-304792" algn="l" defTabSz="609585" rtl="0" eaLnBrk="1" latinLnBrk="0" hangingPunct="1">
        <a:spcBef>
          <a:spcPct val="20000"/>
        </a:spcBef>
        <a:buFont typeface="Arial"/>
        <a:buChar char="»"/>
        <a:defRPr sz="2400" kern="1200">
          <a:solidFill>
            <a:schemeClr val="tx1"/>
          </a:solidFill>
          <a:latin typeface="PBS KIDS Headline Regular"/>
          <a:ea typeface="+mn-ea"/>
          <a:cs typeface="PBS KIDS Headline Regular"/>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10.xml.rels><?xml version="1.0" encoding="UTF-8" standalone="yes"?>
<Relationships xmlns="http://schemas.openxmlformats.org/package/2006/relationships"><Relationship Id="rId8" Type="http://schemas.openxmlformats.org/officeDocument/2006/relationships/image" Target="../media/image38.jp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png"/><Relationship Id="rId10" Type="http://schemas.openxmlformats.org/officeDocument/2006/relationships/image" Target="../media/image40.png"/><Relationship Id="rId4" Type="http://schemas.openxmlformats.org/officeDocument/2006/relationships/image" Target="../media/image34.png"/><Relationship Id="rId9" Type="http://schemas.openxmlformats.org/officeDocument/2006/relationships/image" Target="../media/image39.png"/></Relationships>
</file>

<file path=ppt/slides/_rels/slide1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1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hyperlink" Target="http://pbskids.org/daniel/" TargetMode="External"/><Relationship Id="rId7" Type="http://schemas.openxmlformats.org/officeDocument/2006/relationships/image" Target="../media/image47.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14.xml.rels><?xml version="1.0" encoding="UTF-8" standalone="yes"?>
<Relationships xmlns="http://schemas.openxmlformats.org/package/2006/relationships"><Relationship Id="rId3" Type="http://schemas.openxmlformats.org/officeDocument/2006/relationships/hyperlink" Target="http://pbskids.org/daniel/games/spin-and-sing/"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image" Target="../media/image49.png"/></Relationships>
</file>

<file path=ppt/slides/_rels/slide1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hyperlink" Target="https://florida.pbslearningmedia.org/collection/daniel-tigers-neighborhood/#.WxrPo4pKiUk" TargetMode="External"/></Relationships>
</file>

<file path=ppt/slides/_rels/slide16.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http://pbskids.org/apps/daniel-tiger-for-parents.html" TargetMode="External"/><Relationship Id="rId7" Type="http://schemas.openxmlformats.org/officeDocument/2006/relationships/image" Target="../media/image57.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18.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hyperlink" Target="http://pbskids.org/apps/filter/app/" TargetMode="Externa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hyperlink" Target="http://www.pbs.org/parents/"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19.xml"/><Relationship Id="rId1" Type="http://schemas.openxmlformats.org/officeDocument/2006/relationships/slideLayout" Target="../slideLayouts/slideLayout24.xml"/><Relationship Id="rId4" Type="http://schemas.openxmlformats.org/officeDocument/2006/relationships/image" Target="../media/image64.png"/></Relationships>
</file>

<file path=ppt/slides/_rels/slide2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0.xml"/><Relationship Id="rId1" Type="http://schemas.openxmlformats.org/officeDocument/2006/relationships/slideLayout" Target="../slideLayouts/slideLayout24.xml"/><Relationship Id="rId5" Type="http://schemas.openxmlformats.org/officeDocument/2006/relationships/image" Target="../media/image67.png"/><Relationship Id="rId4" Type="http://schemas.openxmlformats.org/officeDocument/2006/relationships/image" Target="../media/image66.png"/></Relationships>
</file>

<file path=ppt/slides/_rels/slide2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hyperlink" Target="http://www.pbs.org/pre-school-u/home/" TargetMode="External"/><Relationship Id="rId1" Type="http://schemas.openxmlformats.org/officeDocument/2006/relationships/slideLayout" Target="../slideLayouts/slideLayout2.xml"/><Relationship Id="rId4" Type="http://schemas.openxmlformats.org/officeDocument/2006/relationships/image" Target="../media/image69.png"/></Relationships>
</file>

<file path=ppt/slides/_rels/slide24.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slideLayout" Target="../slideLayouts/slideLayout2.xml"/><Relationship Id="rId1" Type="http://schemas.openxmlformats.org/officeDocument/2006/relationships/video" Target="https://www.youtube.com/embed/6tg-d6jU-Xg" TargetMode="External"/><Relationship Id="rId5" Type="http://schemas.openxmlformats.org/officeDocument/2006/relationships/image" Target="../media/image72.png"/><Relationship Id="rId4" Type="http://schemas.openxmlformats.org/officeDocument/2006/relationships/image" Target="../media/image71.png"/></Relationships>
</file>

<file path=ppt/slides/_rels/slide25.xml.rels><?xml version="1.0" encoding="UTF-8" standalone="yes"?>
<Relationships xmlns="http://schemas.openxmlformats.org/package/2006/relationships"><Relationship Id="rId3" Type="http://schemas.openxmlformats.org/officeDocument/2006/relationships/image" Target="../media/image18.jpg"/><Relationship Id="rId7" Type="http://schemas.openxmlformats.org/officeDocument/2006/relationships/image" Target="../media/image75.jp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hyperlink" Target="https://www.vroom.org/" TargetMode="External"/><Relationship Id="rId5" Type="http://schemas.openxmlformats.org/officeDocument/2006/relationships/image" Target="../media/image74.png"/><Relationship Id="rId4" Type="http://schemas.openxmlformats.org/officeDocument/2006/relationships/image" Target="../media/image73.png"/></Relationships>
</file>

<file path=ppt/slides/_rels/slide26.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77.png"/><Relationship Id="rId4" Type="http://schemas.openxmlformats.org/officeDocument/2006/relationships/hyperlink" Target="http://flbt5.floridaearlylearning.com/docs/OEL-SR15BtoK.pdf"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78.png"/><Relationship Id="rId4" Type="http://schemas.openxmlformats.org/officeDocument/2006/relationships/hyperlink" Target="http://flbt5.floridaearlylearning.com/docs/OEL-SR15BtoK.pdf"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80.jpeg"/></Relationships>
</file>

<file path=ppt/slides/_rels/slide29.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png"/></Relationships>
</file>

<file path=ppt/slides/_rels/slide5.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hyperlink" Target="https://www.elcbigbend.org/Providers/Developmental-Screenings" TargetMode="External"/><Relationship Id="rId4" Type="http://schemas.openxmlformats.org/officeDocument/2006/relationships/image" Target="../media/image25.png"/></Relationships>
</file>

<file path=ppt/slides/_rels/slide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hyperlink" Target="http://www.urbanchildinstitute.org/why-0-3/baby-and-brain"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hyperlink" Target="http://www.urbanchildinstitute.org/why-0-3/baby-and-brain"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hyperlink" Target="http://priorprobability.com/2014/09/20/constitutional-questions/"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hyperlink" Target="http://priorprobability.com/2014/09/20/constitutional-questions/"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4193" y="3595247"/>
            <a:ext cx="2219325" cy="2533650"/>
          </a:xfrm>
          <a:prstGeom prst="rect">
            <a:avLst/>
          </a:prstGeom>
        </p:spPr>
      </p:pic>
      <p:sp>
        <p:nvSpPr>
          <p:cNvPr id="2" name="Title 1"/>
          <p:cNvSpPr>
            <a:spLocks noGrp="1"/>
          </p:cNvSpPr>
          <p:nvPr>
            <p:ph type="ctrTitle"/>
          </p:nvPr>
        </p:nvSpPr>
        <p:spPr>
          <a:xfrm>
            <a:off x="690931" y="507940"/>
            <a:ext cx="7081470" cy="2776100"/>
          </a:xfrm>
        </p:spPr>
        <p:txBody>
          <a:bodyPr>
            <a:normAutofit fontScale="90000"/>
          </a:bodyPr>
          <a:lstStyle/>
          <a:p>
            <a:r>
              <a:rPr lang="en-US" sz="6600" dirty="0">
                <a:solidFill>
                  <a:schemeClr val="accent1"/>
                </a:solidFill>
                <a:latin typeface="PBS KIDS Headline Condensed" pitchFamily="2" charset="0"/>
                <a:ea typeface="PBS KIDS Headline Condensed" pitchFamily="2" charset="0"/>
              </a:rPr>
              <a:t>Daniel Tiger: </a:t>
            </a:r>
            <a:br>
              <a:rPr lang="en-US" sz="6600" dirty="0">
                <a:solidFill>
                  <a:schemeClr val="accent1"/>
                </a:solidFill>
                <a:latin typeface="PBS KIDS Headline Condensed" pitchFamily="2" charset="0"/>
                <a:ea typeface="PBS KIDS Headline Condensed" pitchFamily="2" charset="0"/>
              </a:rPr>
            </a:br>
            <a:r>
              <a:rPr lang="en-US" sz="6600" dirty="0">
                <a:latin typeface="PBS KIDS Headline Condensed" pitchFamily="2" charset="0"/>
                <a:ea typeface="PBS KIDS Headline Condensed" pitchFamily="2" charset="0"/>
              </a:rPr>
              <a:t>From </a:t>
            </a:r>
            <a:r>
              <a:rPr lang="en-US" sz="6600" dirty="0" err="1">
                <a:latin typeface="PBS KIDS Headline Condensed" pitchFamily="2" charset="0"/>
                <a:ea typeface="PBS KIDS Headline Condensed" pitchFamily="2" charset="0"/>
              </a:rPr>
              <a:t>Ugga</a:t>
            </a:r>
            <a:r>
              <a:rPr lang="en-US" sz="6600" dirty="0">
                <a:latin typeface="PBS KIDS Headline Condensed" pitchFamily="2" charset="0"/>
                <a:ea typeface="PBS KIDS Headline Condensed" pitchFamily="2" charset="0"/>
              </a:rPr>
              <a:t> </a:t>
            </a:r>
            <a:r>
              <a:rPr lang="en-US" sz="6600" dirty="0" err="1">
                <a:latin typeface="PBS KIDS Headline Condensed" pitchFamily="2" charset="0"/>
                <a:ea typeface="PBS KIDS Headline Condensed" pitchFamily="2" charset="0"/>
              </a:rPr>
              <a:t>Mugga</a:t>
            </a:r>
            <a:r>
              <a:rPr lang="en-US" sz="6600" dirty="0">
                <a:latin typeface="PBS KIDS Headline Condensed" pitchFamily="2" charset="0"/>
                <a:ea typeface="PBS KIDS Headline Condensed" pitchFamily="2" charset="0"/>
              </a:rPr>
              <a:t> to </a:t>
            </a:r>
            <a:br>
              <a:rPr lang="en-US" sz="6600" dirty="0">
                <a:latin typeface="PBS KIDS Headline Condensed" pitchFamily="2" charset="0"/>
                <a:ea typeface="PBS KIDS Headline Condensed" pitchFamily="2" charset="0"/>
              </a:rPr>
            </a:br>
            <a:r>
              <a:rPr lang="en-US" sz="6600" dirty="0">
                <a:latin typeface="PBS KIDS Headline Condensed" pitchFamily="2" charset="0"/>
                <a:ea typeface="PBS KIDS Headline Condensed" pitchFamily="2" charset="0"/>
              </a:rPr>
              <a:t>Ages and Stages</a:t>
            </a:r>
          </a:p>
        </p:txBody>
      </p:sp>
      <p:sp>
        <p:nvSpPr>
          <p:cNvPr id="3" name="Subtitle 2"/>
          <p:cNvSpPr>
            <a:spLocks noGrp="1"/>
          </p:cNvSpPr>
          <p:nvPr>
            <p:ph type="subTitle" idx="1"/>
          </p:nvPr>
        </p:nvSpPr>
        <p:spPr>
          <a:xfrm>
            <a:off x="2469823" y="4455620"/>
            <a:ext cx="8688628" cy="1143000"/>
          </a:xfrm>
        </p:spPr>
        <p:txBody>
          <a:bodyPr/>
          <a:lstStyle/>
          <a:p>
            <a:r>
              <a:rPr lang="en-US" dirty="0"/>
              <a:t>Tasha Weinstein and Diane Kroeger</a:t>
            </a:r>
          </a:p>
        </p:txBody>
      </p:sp>
      <p:pic>
        <p:nvPicPr>
          <p:cNvPr id="6" name="Picture 5"/>
          <p:cNvPicPr>
            <a:picLocks noChangeAspect="1"/>
          </p:cNvPicPr>
          <p:nvPr/>
        </p:nvPicPr>
        <p:blipFill>
          <a:blip r:embed="rId4"/>
          <a:stretch>
            <a:fillRect/>
          </a:stretch>
        </p:blipFill>
        <p:spPr>
          <a:xfrm>
            <a:off x="8801100" y="4365402"/>
            <a:ext cx="2491740" cy="1763495"/>
          </a:xfrm>
          <a:prstGeom prst="rect">
            <a:avLst/>
          </a:prstGeom>
        </p:spPr>
      </p:pic>
    </p:spTree>
    <p:extLst>
      <p:ext uri="{BB962C8B-B14F-4D97-AF65-F5344CB8AC3E}">
        <p14:creationId xmlns:p14="http://schemas.microsoft.com/office/powerpoint/2010/main" val="313066538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Glad You Asked!</a:t>
            </a:r>
          </a:p>
        </p:txBody>
      </p:sp>
      <p:pic>
        <p:nvPicPr>
          <p:cNvPr id="4" name="Content Placeholder 3"/>
          <p:cNvPicPr>
            <a:picLocks noGrp="1" noChangeAspect="1"/>
          </p:cNvPicPr>
          <p:nvPr>
            <p:ph idx="1"/>
          </p:nvPr>
        </p:nvPicPr>
        <p:blipFill>
          <a:blip r:embed="rId3"/>
          <a:stretch>
            <a:fillRect/>
          </a:stretch>
        </p:blipFill>
        <p:spPr>
          <a:xfrm>
            <a:off x="4725870" y="4743256"/>
            <a:ext cx="2920467" cy="969003"/>
          </a:xfrm>
          <a:prstGeom prst="rect">
            <a:avLst/>
          </a:prstGeom>
        </p:spPr>
      </p:pic>
      <p:pic>
        <p:nvPicPr>
          <p:cNvPr id="5" name="Picture 4"/>
          <p:cNvPicPr>
            <a:picLocks noChangeAspect="1"/>
          </p:cNvPicPr>
          <p:nvPr/>
        </p:nvPicPr>
        <p:blipFill>
          <a:blip r:embed="rId4"/>
          <a:stretch>
            <a:fillRect/>
          </a:stretch>
        </p:blipFill>
        <p:spPr>
          <a:xfrm>
            <a:off x="3203123" y="2449664"/>
            <a:ext cx="3131146" cy="2167717"/>
          </a:xfrm>
          <a:prstGeom prst="rect">
            <a:avLst/>
          </a:prstGeom>
        </p:spPr>
      </p:pic>
      <p:pic>
        <p:nvPicPr>
          <p:cNvPr id="6" name="Picture 5"/>
          <p:cNvPicPr>
            <a:picLocks noChangeAspect="1"/>
          </p:cNvPicPr>
          <p:nvPr/>
        </p:nvPicPr>
        <p:blipFill>
          <a:blip r:embed="rId5"/>
          <a:stretch>
            <a:fillRect/>
          </a:stretch>
        </p:blipFill>
        <p:spPr>
          <a:xfrm>
            <a:off x="6536266" y="3416908"/>
            <a:ext cx="3281170" cy="960996"/>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38857" y="191719"/>
            <a:ext cx="1990825" cy="1937019"/>
          </a:xfrm>
          <a:prstGeom prst="ellipse">
            <a:avLst/>
          </a:prstGeom>
        </p:spPr>
      </p:pic>
      <p:pic>
        <p:nvPicPr>
          <p:cNvPr id="11" name="Picture 10"/>
          <p:cNvPicPr>
            <a:picLocks noChangeAspect="1"/>
          </p:cNvPicPr>
          <p:nvPr/>
        </p:nvPicPr>
        <p:blipFill>
          <a:blip r:embed="rId7"/>
          <a:stretch>
            <a:fillRect/>
          </a:stretch>
        </p:blipFill>
        <p:spPr>
          <a:xfrm>
            <a:off x="9134186" y="4518564"/>
            <a:ext cx="2106919" cy="1528914"/>
          </a:xfrm>
          <a:prstGeom prst="rect">
            <a:avLst/>
          </a:prstGeom>
        </p:spPr>
      </p:pic>
      <p:pic>
        <p:nvPicPr>
          <p:cNvPr id="7" name="Picture 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906474" y="2015145"/>
            <a:ext cx="3281171" cy="1215249"/>
          </a:xfrm>
          <a:prstGeom prst="rect">
            <a:avLst/>
          </a:prstGeom>
        </p:spPr>
      </p:pic>
      <p:pic>
        <p:nvPicPr>
          <p:cNvPr id="12" name="Picture 11"/>
          <p:cNvPicPr>
            <a:picLocks noChangeAspect="1"/>
          </p:cNvPicPr>
          <p:nvPr/>
        </p:nvPicPr>
        <p:blipFill>
          <a:blip r:embed="rId9"/>
          <a:stretch>
            <a:fillRect/>
          </a:stretch>
        </p:blipFill>
        <p:spPr>
          <a:xfrm rot="732281">
            <a:off x="7806152" y="671639"/>
            <a:ext cx="3800475" cy="1476375"/>
          </a:xfrm>
          <a:prstGeom prst="rect">
            <a:avLst/>
          </a:prstGeom>
        </p:spPr>
      </p:pic>
      <p:pic>
        <p:nvPicPr>
          <p:cNvPr id="15" name="Picture 14"/>
          <p:cNvPicPr>
            <a:picLocks noChangeAspect="1"/>
          </p:cNvPicPr>
          <p:nvPr/>
        </p:nvPicPr>
        <p:blipFill>
          <a:blip r:embed="rId10"/>
          <a:stretch>
            <a:fillRect/>
          </a:stretch>
        </p:blipFill>
        <p:spPr>
          <a:xfrm>
            <a:off x="899872" y="1832244"/>
            <a:ext cx="2107596" cy="3975692"/>
          </a:xfrm>
          <a:prstGeom prst="rect">
            <a:avLst/>
          </a:prstGeom>
        </p:spPr>
      </p:pic>
    </p:spTree>
    <p:extLst>
      <p:ext uri="{BB962C8B-B14F-4D97-AF65-F5344CB8AC3E}">
        <p14:creationId xmlns:p14="http://schemas.microsoft.com/office/powerpoint/2010/main" val="57165549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Sticky Note Brainstorm</a:t>
            </a:r>
          </a:p>
        </p:txBody>
      </p:sp>
      <p:sp>
        <p:nvSpPr>
          <p:cNvPr id="3" name="Content Placeholder 2"/>
          <p:cNvSpPr>
            <a:spLocks noGrp="1"/>
          </p:cNvSpPr>
          <p:nvPr>
            <p:ph idx="1"/>
          </p:nvPr>
        </p:nvSpPr>
        <p:spPr/>
        <p:txBody>
          <a:bodyPr/>
          <a:lstStyle/>
          <a:p>
            <a:pPr marL="0" indent="0">
              <a:buNone/>
            </a:pPr>
            <a:r>
              <a:rPr lang="en-US" dirty="0" smtClean="0"/>
              <a:t> </a:t>
            </a:r>
            <a:endParaRPr lang="en-US" dirty="0"/>
          </a:p>
        </p:txBody>
      </p:sp>
      <p:pic>
        <p:nvPicPr>
          <p:cNvPr id="6" name="Picture 5"/>
          <p:cNvPicPr>
            <a:picLocks noChangeAspect="1"/>
          </p:cNvPicPr>
          <p:nvPr/>
        </p:nvPicPr>
        <p:blipFill>
          <a:blip r:embed="rId3"/>
          <a:stretch>
            <a:fillRect/>
          </a:stretch>
        </p:blipFill>
        <p:spPr>
          <a:xfrm>
            <a:off x="7932420" y="671513"/>
            <a:ext cx="2341743" cy="2512440"/>
          </a:xfrm>
          <a:prstGeom prst="rect">
            <a:avLst/>
          </a:prstGeom>
        </p:spPr>
      </p:pic>
      <p:pic>
        <p:nvPicPr>
          <p:cNvPr id="4" name="Picture 3"/>
          <p:cNvPicPr>
            <a:picLocks noChangeAspect="1"/>
          </p:cNvPicPr>
          <p:nvPr/>
        </p:nvPicPr>
        <p:blipFill>
          <a:blip r:embed="rId4"/>
          <a:stretch>
            <a:fillRect/>
          </a:stretch>
        </p:blipFill>
        <p:spPr>
          <a:xfrm>
            <a:off x="1210797" y="2065410"/>
            <a:ext cx="6336083" cy="3803684"/>
          </a:xfrm>
          <a:prstGeom prst="rect">
            <a:avLst/>
          </a:prstGeom>
        </p:spPr>
      </p:pic>
      <p:sp>
        <p:nvSpPr>
          <p:cNvPr id="5" name="TextBox 4"/>
          <p:cNvSpPr txBox="1"/>
          <p:nvPr/>
        </p:nvSpPr>
        <p:spPr>
          <a:xfrm>
            <a:off x="7932420" y="3191438"/>
            <a:ext cx="3630689" cy="2677656"/>
          </a:xfrm>
          <a:prstGeom prst="rect">
            <a:avLst/>
          </a:prstGeom>
          <a:noFill/>
        </p:spPr>
        <p:txBody>
          <a:bodyPr wrap="square" rtlCol="0">
            <a:spAutoFit/>
          </a:bodyPr>
          <a:lstStyle/>
          <a:p>
            <a:pPr marL="285750" indent="-285750">
              <a:buFont typeface="Wingdings" panose="05000000000000000000" pitchFamily="2" charset="2"/>
              <a:buChar char="ü"/>
            </a:pPr>
            <a:r>
              <a:rPr lang="en-US" sz="2800" dirty="0" smtClean="0"/>
              <a:t>Jot down the resource!</a:t>
            </a:r>
          </a:p>
          <a:p>
            <a:pPr marL="285750" indent="-285750">
              <a:buFont typeface="Wingdings" panose="05000000000000000000" pitchFamily="2" charset="2"/>
              <a:buChar char="ü"/>
            </a:pPr>
            <a:r>
              <a:rPr lang="en-US" sz="2800" dirty="0" smtClean="0"/>
              <a:t>How it relates to your age group…</a:t>
            </a:r>
          </a:p>
          <a:p>
            <a:pPr marL="285750" indent="-285750">
              <a:buFont typeface="Wingdings" panose="05000000000000000000" pitchFamily="2" charset="2"/>
              <a:buChar char="ü"/>
            </a:pPr>
            <a:r>
              <a:rPr lang="en-US" sz="2800" dirty="0" smtClean="0"/>
              <a:t>How might we use this with parents?</a:t>
            </a:r>
            <a:endParaRPr lang="en-US" sz="2800" dirty="0"/>
          </a:p>
        </p:txBody>
      </p:sp>
    </p:spTree>
    <p:extLst>
      <p:ext uri="{BB962C8B-B14F-4D97-AF65-F5344CB8AC3E}">
        <p14:creationId xmlns:p14="http://schemas.microsoft.com/office/powerpoint/2010/main" val="351277658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7">
            <a:extLst>
              <a:ext uri="{FF2B5EF4-FFF2-40B4-BE49-F238E27FC236}">
                <a16:creationId xmlns:a16="http://schemas.microsoft.com/office/drawing/2014/main" id="{52C0B2E1-0268-42EC-ABD3-94F81A05BCB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2" name="Rectangle 9">
            <a:extLst>
              <a:ext uri="{FF2B5EF4-FFF2-40B4-BE49-F238E27FC236}">
                <a16:creationId xmlns:a16="http://schemas.microsoft.com/office/drawing/2014/main" id="{7D2256B4-48EA-40FC-BBC0-AA1EE6E0080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23" name="Straight Connector 11">
            <a:extLst>
              <a:ext uri="{FF2B5EF4-FFF2-40B4-BE49-F238E27FC236}">
                <a16:creationId xmlns:a16="http://schemas.microsoft.com/office/drawing/2014/main" id="{3D44BCCA-102D-4A9D-B1E4-2450CAF0B05E}"/>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24" name="Rectangle 13">
            <a:extLst>
              <a:ext uri="{FF2B5EF4-FFF2-40B4-BE49-F238E27FC236}">
                <a16:creationId xmlns:a16="http://schemas.microsoft.com/office/drawing/2014/main" id="{8C6E698C-8155-4B8B-BDC9-B7299772B50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E8E83A9-F666-4C92-BEE7-7BFB457E0553}"/>
              </a:ext>
            </a:extLst>
          </p:cNvPr>
          <p:cNvSpPr>
            <a:spLocks noGrp="1"/>
          </p:cNvSpPr>
          <p:nvPr>
            <p:ph type="title"/>
          </p:nvPr>
        </p:nvSpPr>
        <p:spPr>
          <a:xfrm>
            <a:off x="965201" y="643467"/>
            <a:ext cx="6255026" cy="5054008"/>
          </a:xfrm>
        </p:spPr>
        <p:txBody>
          <a:bodyPr vert="horz" lIns="91440" tIns="45720" rIns="91440" bIns="45720" rtlCol="0" anchor="ctr">
            <a:normAutofit/>
          </a:bodyPr>
          <a:lstStyle/>
          <a:p>
            <a:pPr algn="r"/>
            <a:r>
              <a:rPr lang="en-US" sz="8000" dirty="0">
                <a:solidFill>
                  <a:schemeClr val="tx1">
                    <a:lumMod val="85000"/>
                    <a:lumOff val="15000"/>
                  </a:schemeClr>
                </a:solidFill>
              </a:rPr>
              <a:t>Daniel Tiger On the Web </a:t>
            </a:r>
          </a:p>
        </p:txBody>
      </p:sp>
      <p:cxnSp>
        <p:nvCxnSpPr>
          <p:cNvPr id="25" name="Straight Connector 15">
            <a:extLst>
              <a:ext uri="{FF2B5EF4-FFF2-40B4-BE49-F238E27FC236}">
                <a16:creationId xmlns:a16="http://schemas.microsoft.com/office/drawing/2014/main" id="{09525C9A-1972-4836-BA7A-706C946EF4DA}"/>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534656" y="1391367"/>
            <a:ext cx="0" cy="3558208"/>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26" name="Rectangle 17">
            <a:extLst>
              <a:ext uri="{FF2B5EF4-FFF2-40B4-BE49-F238E27FC236}">
                <a16:creationId xmlns:a16="http://schemas.microsoft.com/office/drawing/2014/main" id="{8A549DE7-671D-4575-AF43-858FD99981C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Rectangle 19">
            <a:extLst>
              <a:ext uri="{FF2B5EF4-FFF2-40B4-BE49-F238E27FC236}">
                <a16:creationId xmlns:a16="http://schemas.microsoft.com/office/drawing/2014/main" id="{C22D9B36-9BE7-472B-8808-7E0D6810738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40942"/>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00299" y="0"/>
            <a:ext cx="1894150" cy="6858000"/>
          </a:xfrm>
          <a:prstGeom prst="rect">
            <a:avLst/>
          </a:prstGeom>
        </p:spPr>
      </p:pic>
    </p:spTree>
    <p:extLst>
      <p:ext uri="{BB962C8B-B14F-4D97-AF65-F5344CB8AC3E}">
        <p14:creationId xmlns:p14="http://schemas.microsoft.com/office/powerpoint/2010/main" val="253732049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hlinkClick r:id="rId3"/>
              </a:rPr>
              <a:t>Daniel Tiger on PBS Kids.org</a:t>
            </a:r>
            <a:endParaRPr lang="en-US" b="1" dirty="0"/>
          </a:p>
        </p:txBody>
      </p:sp>
      <p:sp>
        <p:nvSpPr>
          <p:cNvPr id="5" name="TextBox 4"/>
          <p:cNvSpPr txBox="1"/>
          <p:nvPr/>
        </p:nvSpPr>
        <p:spPr>
          <a:xfrm>
            <a:off x="1187777" y="1690688"/>
            <a:ext cx="9935852" cy="369332"/>
          </a:xfrm>
          <a:prstGeom prst="rect">
            <a:avLst/>
          </a:prstGeom>
          <a:noFill/>
        </p:spPr>
        <p:txBody>
          <a:bodyPr wrap="square" rtlCol="0">
            <a:spAutoFit/>
          </a:bodyPr>
          <a:lstStyle/>
          <a:p>
            <a:pPr marL="285750" indent="-285750">
              <a:buFont typeface="Arial" panose="020B0604020202020204" pitchFamily="34" charset="0"/>
              <a:buChar char="•"/>
            </a:pPr>
            <a:endParaRPr lang="en-US" dirty="0"/>
          </a:p>
        </p:txBody>
      </p:sp>
      <p:pic>
        <p:nvPicPr>
          <p:cNvPr id="9" name="Picture 8"/>
          <p:cNvPicPr>
            <a:picLocks noChangeAspect="1"/>
          </p:cNvPicPr>
          <p:nvPr/>
        </p:nvPicPr>
        <p:blipFill>
          <a:blip r:embed="rId4"/>
          <a:stretch>
            <a:fillRect/>
          </a:stretch>
        </p:blipFill>
        <p:spPr>
          <a:xfrm>
            <a:off x="7765051" y="121324"/>
            <a:ext cx="1993565" cy="1938696"/>
          </a:xfrm>
          <a:prstGeom prst="rect">
            <a:avLst/>
          </a:prstGeom>
        </p:spPr>
      </p:pic>
      <p:pic>
        <p:nvPicPr>
          <p:cNvPr id="13" name="Picture 12"/>
          <p:cNvPicPr>
            <a:picLocks noChangeAspect="1"/>
          </p:cNvPicPr>
          <p:nvPr/>
        </p:nvPicPr>
        <p:blipFill>
          <a:blip r:embed="rId5"/>
          <a:stretch>
            <a:fillRect/>
          </a:stretch>
        </p:blipFill>
        <p:spPr>
          <a:xfrm>
            <a:off x="418854" y="2060020"/>
            <a:ext cx="6819729" cy="3754415"/>
          </a:xfrm>
          <a:prstGeom prst="rect">
            <a:avLst/>
          </a:prstGeom>
        </p:spPr>
      </p:pic>
      <p:pic>
        <p:nvPicPr>
          <p:cNvPr id="3" name="Picture 2"/>
          <p:cNvPicPr>
            <a:picLocks noChangeAspect="1"/>
          </p:cNvPicPr>
          <p:nvPr/>
        </p:nvPicPr>
        <p:blipFill>
          <a:blip r:embed="rId6"/>
          <a:stretch>
            <a:fillRect/>
          </a:stretch>
        </p:blipFill>
        <p:spPr>
          <a:xfrm>
            <a:off x="9232149" y="1833234"/>
            <a:ext cx="2491716" cy="1346679"/>
          </a:xfrm>
          <a:prstGeom prst="rect">
            <a:avLst/>
          </a:prstGeom>
        </p:spPr>
      </p:pic>
      <p:pic>
        <p:nvPicPr>
          <p:cNvPr id="4" name="Picture 3"/>
          <p:cNvPicPr>
            <a:picLocks noChangeAspect="1"/>
          </p:cNvPicPr>
          <p:nvPr/>
        </p:nvPicPr>
        <p:blipFill>
          <a:blip r:embed="rId7"/>
          <a:stretch>
            <a:fillRect/>
          </a:stretch>
        </p:blipFill>
        <p:spPr>
          <a:xfrm>
            <a:off x="7463297" y="4787409"/>
            <a:ext cx="2495669" cy="1381660"/>
          </a:xfrm>
          <a:prstGeom prst="rect">
            <a:avLst/>
          </a:prstGeom>
        </p:spPr>
      </p:pic>
      <p:pic>
        <p:nvPicPr>
          <p:cNvPr id="6" name="Picture 5"/>
          <p:cNvPicPr>
            <a:picLocks noChangeAspect="1"/>
          </p:cNvPicPr>
          <p:nvPr/>
        </p:nvPicPr>
        <p:blipFill>
          <a:blip r:embed="rId8"/>
          <a:stretch>
            <a:fillRect/>
          </a:stretch>
        </p:blipFill>
        <p:spPr>
          <a:xfrm>
            <a:off x="8451769" y="3275787"/>
            <a:ext cx="2529174" cy="1415748"/>
          </a:xfrm>
          <a:prstGeom prst="rect">
            <a:avLst/>
          </a:prstGeom>
        </p:spPr>
      </p:pic>
    </p:spTree>
    <p:extLst>
      <p:ext uri="{BB962C8B-B14F-4D97-AF65-F5344CB8AC3E}">
        <p14:creationId xmlns:p14="http://schemas.microsoft.com/office/powerpoint/2010/main" val="92078891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7280" y="286603"/>
            <a:ext cx="10058400" cy="1450757"/>
          </a:xfrm>
        </p:spPr>
        <p:txBody>
          <a:bodyPr/>
          <a:lstStyle/>
          <a:p>
            <a:r>
              <a:rPr lang="en-US" b="1"/>
              <a:t>Let’s Sing!</a:t>
            </a:r>
            <a:endParaRPr lang="en-US" b="1" dirty="0"/>
          </a:p>
        </p:txBody>
      </p:sp>
      <p:sp>
        <p:nvSpPr>
          <p:cNvPr id="5" name="TextBox 4"/>
          <p:cNvSpPr txBox="1"/>
          <p:nvPr/>
        </p:nvSpPr>
        <p:spPr>
          <a:xfrm>
            <a:off x="1187777" y="1690688"/>
            <a:ext cx="9935852" cy="369332"/>
          </a:xfrm>
          <a:prstGeom prst="rect">
            <a:avLst/>
          </a:prstGeom>
          <a:noFill/>
        </p:spPr>
        <p:txBody>
          <a:bodyPr wrap="square" rtlCol="0">
            <a:spAutoFit/>
          </a:bodyPr>
          <a:lstStyle/>
          <a:p>
            <a:pPr marL="285750" indent="-285750">
              <a:buFont typeface="Arial" panose="020B0604020202020204" pitchFamily="34" charset="0"/>
              <a:buChar char="•"/>
            </a:pPr>
            <a:endParaRPr lang="en-US" dirty="0"/>
          </a:p>
        </p:txBody>
      </p:sp>
      <p:pic>
        <p:nvPicPr>
          <p:cNvPr id="3" name="Picture 2">
            <a:hlinkClick r:id="rId3"/>
          </p:cNvPr>
          <p:cNvPicPr>
            <a:picLocks noChangeAspect="1"/>
          </p:cNvPicPr>
          <p:nvPr/>
        </p:nvPicPr>
        <p:blipFill>
          <a:blip r:embed="rId4"/>
          <a:stretch>
            <a:fillRect/>
          </a:stretch>
        </p:blipFill>
        <p:spPr>
          <a:xfrm>
            <a:off x="1097280" y="2060019"/>
            <a:ext cx="7703820" cy="4007805"/>
          </a:xfrm>
          <a:prstGeom prst="rect">
            <a:avLst/>
          </a:prstGeom>
        </p:spPr>
      </p:pic>
      <p:pic>
        <p:nvPicPr>
          <p:cNvPr id="9" name="Picture 8"/>
          <p:cNvPicPr>
            <a:picLocks noChangeAspect="1"/>
          </p:cNvPicPr>
          <p:nvPr/>
        </p:nvPicPr>
        <p:blipFill>
          <a:blip r:embed="rId5"/>
          <a:stretch>
            <a:fillRect/>
          </a:stretch>
        </p:blipFill>
        <p:spPr>
          <a:xfrm>
            <a:off x="8789526" y="413683"/>
            <a:ext cx="1820053" cy="1769960"/>
          </a:xfrm>
          <a:prstGeom prst="rect">
            <a:avLst/>
          </a:prstGeom>
        </p:spPr>
      </p:pic>
    </p:spTree>
    <p:extLst>
      <p:ext uri="{BB962C8B-B14F-4D97-AF65-F5344CB8AC3E}">
        <p14:creationId xmlns:p14="http://schemas.microsoft.com/office/powerpoint/2010/main" val="117329301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520499" y="2826428"/>
            <a:ext cx="11020425" cy="2974815"/>
          </a:xfrm>
          <a:prstGeom prst="rect">
            <a:avLst/>
          </a:prstGeom>
        </p:spPr>
      </p:pic>
      <p:pic>
        <p:nvPicPr>
          <p:cNvPr id="3" name="Picture 2">
            <a:hlinkClick r:id="rId4"/>
          </p:cNvPr>
          <p:cNvPicPr>
            <a:picLocks noChangeAspect="1"/>
          </p:cNvPicPr>
          <p:nvPr/>
        </p:nvPicPr>
        <p:blipFill>
          <a:blip r:embed="rId5"/>
          <a:stretch>
            <a:fillRect/>
          </a:stretch>
        </p:blipFill>
        <p:spPr>
          <a:xfrm>
            <a:off x="197683" y="266639"/>
            <a:ext cx="8889166" cy="2214210"/>
          </a:xfrm>
          <a:prstGeom prst="rect">
            <a:avLst/>
          </a:prstGeom>
        </p:spPr>
      </p:pic>
      <p:pic>
        <p:nvPicPr>
          <p:cNvPr id="5" name="Picture 4"/>
          <p:cNvPicPr>
            <a:picLocks noChangeAspect="1"/>
          </p:cNvPicPr>
          <p:nvPr/>
        </p:nvPicPr>
        <p:blipFill>
          <a:blip r:embed="rId6"/>
          <a:stretch>
            <a:fillRect/>
          </a:stretch>
        </p:blipFill>
        <p:spPr>
          <a:xfrm>
            <a:off x="9171812" y="1053296"/>
            <a:ext cx="2816313" cy="1041722"/>
          </a:xfrm>
          <a:prstGeom prst="rect">
            <a:avLst/>
          </a:prstGeom>
        </p:spPr>
      </p:pic>
    </p:spTree>
    <p:extLst>
      <p:ext uri="{BB962C8B-B14F-4D97-AF65-F5344CB8AC3E}">
        <p14:creationId xmlns:p14="http://schemas.microsoft.com/office/powerpoint/2010/main" val="181416617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7">
            <a:extLst>
              <a:ext uri="{FF2B5EF4-FFF2-40B4-BE49-F238E27FC236}">
                <a16:creationId xmlns:a16="http://schemas.microsoft.com/office/drawing/2014/main" id="{52C0B2E1-0268-42EC-ABD3-94F81A05BCB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2" name="Rectangle 9">
            <a:extLst>
              <a:ext uri="{FF2B5EF4-FFF2-40B4-BE49-F238E27FC236}">
                <a16:creationId xmlns:a16="http://schemas.microsoft.com/office/drawing/2014/main" id="{7D2256B4-48EA-40FC-BBC0-AA1EE6E0080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23" name="Straight Connector 11">
            <a:extLst>
              <a:ext uri="{FF2B5EF4-FFF2-40B4-BE49-F238E27FC236}">
                <a16:creationId xmlns:a16="http://schemas.microsoft.com/office/drawing/2014/main" id="{3D44BCCA-102D-4A9D-B1E4-2450CAF0B05E}"/>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24" name="Rectangle 13">
            <a:extLst>
              <a:ext uri="{FF2B5EF4-FFF2-40B4-BE49-F238E27FC236}">
                <a16:creationId xmlns:a16="http://schemas.microsoft.com/office/drawing/2014/main" id="{8C6E698C-8155-4B8B-BDC9-B7299772B50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E8E83A9-F666-4C92-BEE7-7BFB457E0553}"/>
              </a:ext>
            </a:extLst>
          </p:cNvPr>
          <p:cNvSpPr>
            <a:spLocks noGrp="1"/>
          </p:cNvSpPr>
          <p:nvPr>
            <p:ph type="title"/>
          </p:nvPr>
        </p:nvSpPr>
        <p:spPr>
          <a:xfrm>
            <a:off x="965201" y="643467"/>
            <a:ext cx="6255026" cy="5054008"/>
          </a:xfrm>
        </p:spPr>
        <p:txBody>
          <a:bodyPr vert="horz" lIns="91440" tIns="45720" rIns="91440" bIns="45720" rtlCol="0" anchor="ctr">
            <a:normAutofit/>
          </a:bodyPr>
          <a:lstStyle/>
          <a:p>
            <a:pPr algn="r"/>
            <a:r>
              <a:rPr lang="en-US" sz="8000" dirty="0">
                <a:solidFill>
                  <a:schemeClr val="tx1">
                    <a:lumMod val="85000"/>
                    <a:lumOff val="15000"/>
                  </a:schemeClr>
                </a:solidFill>
              </a:rPr>
              <a:t>On your Mobile Device</a:t>
            </a:r>
          </a:p>
        </p:txBody>
      </p:sp>
      <p:cxnSp>
        <p:nvCxnSpPr>
          <p:cNvPr id="25" name="Straight Connector 15">
            <a:extLst>
              <a:ext uri="{FF2B5EF4-FFF2-40B4-BE49-F238E27FC236}">
                <a16:creationId xmlns:a16="http://schemas.microsoft.com/office/drawing/2014/main" id="{09525C9A-1972-4836-BA7A-706C946EF4DA}"/>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534656" y="1391367"/>
            <a:ext cx="0" cy="3558208"/>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26" name="Rectangle 17">
            <a:extLst>
              <a:ext uri="{FF2B5EF4-FFF2-40B4-BE49-F238E27FC236}">
                <a16:creationId xmlns:a16="http://schemas.microsoft.com/office/drawing/2014/main" id="{8A549DE7-671D-4575-AF43-858FD99981C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Rectangle 19">
            <a:extLst>
              <a:ext uri="{FF2B5EF4-FFF2-40B4-BE49-F238E27FC236}">
                <a16:creationId xmlns:a16="http://schemas.microsoft.com/office/drawing/2014/main" id="{C22D9B36-9BE7-472B-8808-7E0D6810738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40942"/>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4" name="Picture 3">
            <a:extLst>
              <a:ext uri="{FF2B5EF4-FFF2-40B4-BE49-F238E27FC236}">
                <a16:creationId xmlns:a16="http://schemas.microsoft.com/office/drawing/2014/main" id="{EFB4E945-F7AF-4AA1-97C2-37A4A7335C1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17696" y="1275946"/>
            <a:ext cx="4671144" cy="4306108"/>
          </a:xfrm>
          <a:prstGeom prst="rect">
            <a:avLst/>
          </a:prstGeom>
        </p:spPr>
      </p:pic>
    </p:spTree>
    <p:extLst>
      <p:ext uri="{BB962C8B-B14F-4D97-AF65-F5344CB8AC3E}">
        <p14:creationId xmlns:p14="http://schemas.microsoft.com/office/powerpoint/2010/main" val="246761141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14">
            <a:extLst>
              <a:ext uri="{FF2B5EF4-FFF2-40B4-BE49-F238E27FC236}">
                <a16:creationId xmlns:a16="http://schemas.microsoft.com/office/drawing/2014/main" id="{C642902F-4656-4563-AB0B-2EB57ACCD67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652256" y="634946"/>
            <a:ext cx="4821283" cy="993557"/>
          </a:xfrm>
        </p:spPr>
        <p:txBody>
          <a:bodyPr>
            <a:normAutofit/>
          </a:bodyPr>
          <a:lstStyle/>
          <a:p>
            <a:r>
              <a:rPr lang="en-US" dirty="0"/>
              <a:t>Daniel Tiger Apps</a:t>
            </a:r>
          </a:p>
        </p:txBody>
      </p:sp>
      <p:sp>
        <p:nvSpPr>
          <p:cNvPr id="30" name="Rectangle 16">
            <a:extLst>
              <a:ext uri="{FF2B5EF4-FFF2-40B4-BE49-F238E27FC236}">
                <a16:creationId xmlns:a16="http://schemas.microsoft.com/office/drawing/2014/main" id="{2793D4A6-D9A6-4743-902C-5C956F8CAE1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733" y="321733"/>
            <a:ext cx="2806700" cy="2764992"/>
          </a:xfrm>
          <a:prstGeom prst="rect">
            <a:avLst/>
          </a:prstGeom>
          <a:solidFill>
            <a:srgbClr val="FFFFFF"/>
          </a:solidFill>
          <a:ln w="63500">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hlinkClick r:id="rId3"/>
            <a:extLst>
              <a:ext uri="{FF2B5EF4-FFF2-40B4-BE49-F238E27FC236}">
                <a16:creationId xmlns:a16="http://schemas.microsoft.com/office/drawing/2014/main" id="{8D5409E9-D3D4-469F-8440-8B66EB7C4879}"/>
              </a:ext>
            </a:extLst>
          </p:cNvPr>
          <p:cNvPicPr>
            <a:picLocks noChangeAspect="1"/>
          </p:cNvPicPr>
          <p:nvPr/>
        </p:nvPicPr>
        <p:blipFill>
          <a:blip r:embed="rId4"/>
          <a:stretch>
            <a:fillRect/>
          </a:stretch>
        </p:blipFill>
        <p:spPr>
          <a:xfrm>
            <a:off x="527859" y="521094"/>
            <a:ext cx="2408642" cy="2378534"/>
          </a:xfrm>
          <a:prstGeom prst="rect">
            <a:avLst/>
          </a:prstGeom>
        </p:spPr>
      </p:pic>
      <p:sp>
        <p:nvSpPr>
          <p:cNvPr id="31" name="Rectangle 18">
            <a:extLst>
              <a:ext uri="{FF2B5EF4-FFF2-40B4-BE49-F238E27FC236}">
                <a16:creationId xmlns:a16="http://schemas.microsoft.com/office/drawing/2014/main" id="{82D6E6E8-60D6-43DF-AB32-F009976E965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89300" y="321733"/>
            <a:ext cx="2806699" cy="2764991"/>
          </a:xfrm>
          <a:prstGeom prst="rect">
            <a:avLst/>
          </a:prstGeom>
          <a:solidFill>
            <a:srgbClr val="FFFFFF"/>
          </a:solidFill>
          <a:ln w="63500">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F8477B5C-1CB0-450A-BD61-9C4096FAFD5F}"/>
              </a:ext>
            </a:extLst>
          </p:cNvPr>
          <p:cNvPicPr>
            <a:picLocks noChangeAspect="1"/>
          </p:cNvPicPr>
          <p:nvPr/>
        </p:nvPicPr>
        <p:blipFill>
          <a:blip r:embed="rId5"/>
          <a:stretch>
            <a:fillRect/>
          </a:stretch>
        </p:blipFill>
        <p:spPr>
          <a:xfrm>
            <a:off x="3464362" y="523104"/>
            <a:ext cx="2470771" cy="2371940"/>
          </a:xfrm>
          <a:prstGeom prst="rect">
            <a:avLst/>
          </a:prstGeom>
        </p:spPr>
      </p:pic>
      <p:cxnSp>
        <p:nvCxnSpPr>
          <p:cNvPr id="32" name="Straight Connector 20">
            <a:extLst>
              <a:ext uri="{FF2B5EF4-FFF2-40B4-BE49-F238E27FC236}">
                <a16:creationId xmlns:a16="http://schemas.microsoft.com/office/drawing/2014/main" id="{FDF97CA6-0525-4AD4-8E21-2C9A75DB7A01}"/>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763893" y="2085703"/>
            <a:ext cx="4114800"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33" name="Rectangle 22">
            <a:extLst>
              <a:ext uri="{FF2B5EF4-FFF2-40B4-BE49-F238E27FC236}">
                <a16:creationId xmlns:a16="http://schemas.microsoft.com/office/drawing/2014/main" id="{BE24306B-0379-4C6F-80A1-5A7D01A1356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733" y="3247592"/>
            <a:ext cx="2806700" cy="2736187"/>
          </a:xfrm>
          <a:prstGeom prst="rect">
            <a:avLst/>
          </a:prstGeom>
          <a:solidFill>
            <a:srgbClr val="FFFFFF"/>
          </a:solidFill>
          <a:ln w="63500">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248DAAC5-7C5E-4AA1-8DB9-1833A03FC0DA}"/>
              </a:ext>
            </a:extLst>
          </p:cNvPr>
          <p:cNvPicPr>
            <a:picLocks noChangeAspect="1"/>
          </p:cNvPicPr>
          <p:nvPr/>
        </p:nvPicPr>
        <p:blipFill>
          <a:blip r:embed="rId6"/>
          <a:stretch>
            <a:fillRect/>
          </a:stretch>
        </p:blipFill>
        <p:spPr>
          <a:xfrm>
            <a:off x="505983" y="3464830"/>
            <a:ext cx="2452393" cy="2335905"/>
          </a:xfrm>
          <a:prstGeom prst="rect">
            <a:avLst/>
          </a:prstGeom>
        </p:spPr>
      </p:pic>
      <p:sp>
        <p:nvSpPr>
          <p:cNvPr id="34" name="Rectangle 24">
            <a:extLst>
              <a:ext uri="{FF2B5EF4-FFF2-40B4-BE49-F238E27FC236}">
                <a16:creationId xmlns:a16="http://schemas.microsoft.com/office/drawing/2014/main" id="{98F8BC0B-2185-4E1F-B3E4-6C4034B461A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03494" y="3247592"/>
            <a:ext cx="2792505" cy="2736187"/>
          </a:xfrm>
          <a:prstGeom prst="rect">
            <a:avLst/>
          </a:prstGeom>
          <a:solidFill>
            <a:srgbClr val="FFFFFF"/>
          </a:solidFill>
          <a:ln w="63500">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5" name="Content Placeholder 3">
            <a:extLst>
              <a:ext uri="{FF2B5EF4-FFF2-40B4-BE49-F238E27FC236}">
                <a16:creationId xmlns:a16="http://schemas.microsoft.com/office/drawing/2014/main" id="{8212B6E3-61C2-40DE-8DE3-6CD110D6E814}"/>
              </a:ext>
            </a:extLst>
          </p:cNvPr>
          <p:cNvPicPr>
            <a:picLocks noChangeAspect="1"/>
          </p:cNvPicPr>
          <p:nvPr/>
        </p:nvPicPr>
        <p:blipFill>
          <a:blip r:embed="rId7"/>
          <a:stretch>
            <a:fillRect/>
          </a:stretch>
        </p:blipFill>
        <p:spPr>
          <a:xfrm>
            <a:off x="3465557" y="3437262"/>
            <a:ext cx="2468380" cy="2363474"/>
          </a:xfrm>
          <a:prstGeom prst="rect">
            <a:avLst/>
          </a:prstGeom>
        </p:spPr>
      </p:pic>
      <p:sp>
        <p:nvSpPr>
          <p:cNvPr id="36" name="Content Placeholder 11">
            <a:extLst>
              <a:ext uri="{FF2B5EF4-FFF2-40B4-BE49-F238E27FC236}">
                <a16:creationId xmlns:a16="http://schemas.microsoft.com/office/drawing/2014/main" id="{27877D30-DED7-4CBF-8398-75D11340C62D}"/>
              </a:ext>
            </a:extLst>
          </p:cNvPr>
          <p:cNvSpPr>
            <a:spLocks noGrp="1"/>
          </p:cNvSpPr>
          <p:nvPr>
            <p:ph idx="1"/>
          </p:nvPr>
        </p:nvSpPr>
        <p:spPr>
          <a:xfrm>
            <a:off x="6271060" y="2198914"/>
            <a:ext cx="5599207" cy="3670180"/>
          </a:xfrm>
        </p:spPr>
        <p:txBody>
          <a:bodyPr>
            <a:normAutofit/>
          </a:bodyPr>
          <a:lstStyle/>
          <a:p>
            <a:r>
              <a:rPr lang="en-US" sz="3200" b="1" dirty="0">
                <a:solidFill>
                  <a:srgbClr val="0070C0"/>
                </a:solidFill>
              </a:rPr>
              <a:t>Daniel Tiger for Parents</a:t>
            </a:r>
          </a:p>
          <a:p>
            <a:r>
              <a:rPr lang="en-US" sz="3200" b="1" dirty="0">
                <a:solidFill>
                  <a:srgbClr val="0070C0"/>
                </a:solidFill>
              </a:rPr>
              <a:t>Daniel Tiger </a:t>
            </a:r>
            <a:r>
              <a:rPr lang="en-US" sz="3200" b="1" dirty="0" err="1">
                <a:solidFill>
                  <a:srgbClr val="0070C0"/>
                </a:solidFill>
              </a:rPr>
              <a:t>Grrr-ific</a:t>
            </a:r>
            <a:r>
              <a:rPr lang="en-US" sz="3200" b="1" dirty="0">
                <a:solidFill>
                  <a:srgbClr val="0070C0"/>
                </a:solidFill>
              </a:rPr>
              <a:t> Feelings</a:t>
            </a:r>
          </a:p>
          <a:p>
            <a:r>
              <a:rPr lang="en-US" sz="3200" b="1" dirty="0">
                <a:solidFill>
                  <a:srgbClr val="0070C0"/>
                </a:solidFill>
              </a:rPr>
              <a:t>Explore Daniel Tiger’s Neighborhood</a:t>
            </a:r>
          </a:p>
          <a:p>
            <a:r>
              <a:rPr lang="en-US" sz="3200" b="1" dirty="0">
                <a:solidFill>
                  <a:srgbClr val="0070C0"/>
                </a:solidFill>
              </a:rPr>
              <a:t>Daniel Tiger’s Storybook </a:t>
            </a:r>
          </a:p>
          <a:p>
            <a:endParaRPr lang="en-US" dirty="0"/>
          </a:p>
        </p:txBody>
      </p:sp>
      <p:sp>
        <p:nvSpPr>
          <p:cNvPr id="27" name="Rectangle 26">
            <a:extLst>
              <a:ext uri="{FF2B5EF4-FFF2-40B4-BE49-F238E27FC236}">
                <a16:creationId xmlns:a16="http://schemas.microsoft.com/office/drawing/2014/main" id="{9204E438-647D-40F8-9613-FA00FF3E509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9" name="Rectangle 28">
            <a:extLst>
              <a:ext uri="{FF2B5EF4-FFF2-40B4-BE49-F238E27FC236}">
                <a16:creationId xmlns:a16="http://schemas.microsoft.com/office/drawing/2014/main" id="{4EE16D88-B2D1-4B7E-92B3-B0AD4F5B56F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88291949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7">
            <a:extLst>
              <a:ext uri="{FF2B5EF4-FFF2-40B4-BE49-F238E27FC236}">
                <a16:creationId xmlns:a16="http://schemas.microsoft.com/office/drawing/2014/main" id="{52C0B2E1-0268-42EC-ABD3-94F81A05BCB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2" name="Rectangle 9">
            <a:extLst>
              <a:ext uri="{FF2B5EF4-FFF2-40B4-BE49-F238E27FC236}">
                <a16:creationId xmlns:a16="http://schemas.microsoft.com/office/drawing/2014/main" id="{7D2256B4-48EA-40FC-BBC0-AA1EE6E0080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23" name="Straight Connector 11">
            <a:extLst>
              <a:ext uri="{FF2B5EF4-FFF2-40B4-BE49-F238E27FC236}">
                <a16:creationId xmlns:a16="http://schemas.microsoft.com/office/drawing/2014/main" id="{3D44BCCA-102D-4A9D-B1E4-2450CAF0B05E}"/>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24" name="Rectangle 13">
            <a:extLst>
              <a:ext uri="{FF2B5EF4-FFF2-40B4-BE49-F238E27FC236}">
                <a16:creationId xmlns:a16="http://schemas.microsoft.com/office/drawing/2014/main" id="{8C6E698C-8155-4B8B-BDC9-B7299772B50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E8E83A9-F666-4C92-BEE7-7BFB457E0553}"/>
              </a:ext>
            </a:extLst>
          </p:cNvPr>
          <p:cNvSpPr>
            <a:spLocks noGrp="1"/>
          </p:cNvSpPr>
          <p:nvPr>
            <p:ph type="title"/>
          </p:nvPr>
        </p:nvSpPr>
        <p:spPr>
          <a:xfrm>
            <a:off x="247652" y="643467"/>
            <a:ext cx="6972575" cy="5054008"/>
          </a:xfrm>
        </p:spPr>
        <p:txBody>
          <a:bodyPr vert="horz" lIns="91440" tIns="45720" rIns="91440" bIns="45720" rtlCol="0" anchor="ctr">
            <a:normAutofit/>
          </a:bodyPr>
          <a:lstStyle/>
          <a:p>
            <a:pPr algn="r"/>
            <a:r>
              <a:rPr lang="en-US" sz="8000" dirty="0">
                <a:solidFill>
                  <a:schemeClr val="tx1">
                    <a:lumMod val="85000"/>
                    <a:lumOff val="15000"/>
                  </a:schemeClr>
                </a:solidFill>
              </a:rPr>
              <a:t>Other </a:t>
            </a:r>
            <a:r>
              <a:rPr lang="en-US" sz="8000" dirty="0" err="1">
                <a:solidFill>
                  <a:schemeClr val="tx1">
                    <a:lumMod val="85000"/>
                    <a:lumOff val="15000"/>
                  </a:schemeClr>
                </a:solidFill>
              </a:rPr>
              <a:t>Tigerrr-ific</a:t>
            </a:r>
            <a:r>
              <a:rPr lang="en-US" sz="8000" dirty="0">
                <a:solidFill>
                  <a:schemeClr val="tx1">
                    <a:lumMod val="85000"/>
                    <a:lumOff val="15000"/>
                  </a:schemeClr>
                </a:solidFill>
              </a:rPr>
              <a:t> Resources! </a:t>
            </a:r>
          </a:p>
        </p:txBody>
      </p:sp>
      <p:cxnSp>
        <p:nvCxnSpPr>
          <p:cNvPr id="25" name="Straight Connector 15">
            <a:extLst>
              <a:ext uri="{FF2B5EF4-FFF2-40B4-BE49-F238E27FC236}">
                <a16:creationId xmlns:a16="http://schemas.microsoft.com/office/drawing/2014/main" id="{09525C9A-1972-4836-BA7A-706C946EF4DA}"/>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534656" y="1391367"/>
            <a:ext cx="0" cy="3558208"/>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26" name="Rectangle 17">
            <a:extLst>
              <a:ext uri="{FF2B5EF4-FFF2-40B4-BE49-F238E27FC236}">
                <a16:creationId xmlns:a16="http://schemas.microsoft.com/office/drawing/2014/main" id="{8A549DE7-671D-4575-AF43-858FD99981C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Rectangle 19">
            <a:extLst>
              <a:ext uri="{FF2B5EF4-FFF2-40B4-BE49-F238E27FC236}">
                <a16:creationId xmlns:a16="http://schemas.microsoft.com/office/drawing/2014/main" id="{C22D9B36-9BE7-472B-8808-7E0D6810738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40942"/>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3" name="Picture 2" descr="&lt;strong&gt;Mister&lt;/strong&gt; &lt;strong&gt;Rogers&lt;/strong&gt;’ Radical Pacifist Neighborhood | Religion ..."/>
          <p:cNvPicPr>
            <a:picLocks noChangeAspect="1"/>
          </p:cNvPicPr>
          <p:nvPr/>
        </p:nvPicPr>
        <p:blipFill rotWithShape="1">
          <a:blip r:embed="rId3" cstate="print">
            <a:extLst>
              <a:ext uri="{28A0092B-C50C-407E-A947-70E740481C1C}">
                <a14:useLocalDpi xmlns:a14="http://schemas.microsoft.com/office/drawing/2010/main" val="0"/>
              </a:ext>
            </a:extLst>
          </a:blip>
          <a:srcRect l="4078" r="5185"/>
          <a:stretch/>
        </p:blipFill>
        <p:spPr>
          <a:xfrm>
            <a:off x="7794765" y="1730597"/>
            <a:ext cx="4118995" cy="3026598"/>
          </a:xfrm>
          <a:prstGeom prst="rect">
            <a:avLst/>
          </a:prstGeom>
        </p:spPr>
      </p:pic>
    </p:spTree>
    <p:extLst>
      <p:ext uri="{BB962C8B-B14F-4D97-AF65-F5344CB8AC3E}">
        <p14:creationId xmlns:p14="http://schemas.microsoft.com/office/powerpoint/2010/main" val="57054052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hlinkClick r:id="rId2"/>
          </p:cNvPr>
          <p:cNvPicPr>
            <a:picLocks noChangeAspect="1"/>
          </p:cNvPicPr>
          <p:nvPr/>
        </p:nvPicPr>
        <p:blipFill>
          <a:blip r:embed="rId3"/>
          <a:stretch>
            <a:fillRect/>
          </a:stretch>
        </p:blipFill>
        <p:spPr>
          <a:xfrm>
            <a:off x="1898248" y="276827"/>
            <a:ext cx="8503534" cy="5669023"/>
          </a:xfrm>
          <a:prstGeom prst="rect">
            <a:avLst/>
          </a:prstGeom>
        </p:spPr>
      </p:pic>
    </p:spTree>
    <p:extLst>
      <p:ext uri="{BB962C8B-B14F-4D97-AF65-F5344CB8AC3E}">
        <p14:creationId xmlns:p14="http://schemas.microsoft.com/office/powerpoint/2010/main" val="152781333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37" name="Rectangle 36">
            <a:extLst>
              <a:ext uri="{FF2B5EF4-FFF2-40B4-BE49-F238E27FC236}">
                <a16:creationId xmlns:a16="http://schemas.microsoft.com/office/drawing/2014/main" id="{25C8D2C1-DA83-420D-9635-D52CE066B5D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9" name="Rectangle 38">
            <a:extLst>
              <a:ext uri="{FF2B5EF4-FFF2-40B4-BE49-F238E27FC236}">
                <a16:creationId xmlns:a16="http://schemas.microsoft.com/office/drawing/2014/main" id="{434F74C9-6A0B-409E-AD1C-45B58BE91BB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41" name="Straight Connector 40">
            <a:extLst>
              <a:ext uri="{FF2B5EF4-FFF2-40B4-BE49-F238E27FC236}">
                <a16:creationId xmlns:a16="http://schemas.microsoft.com/office/drawing/2014/main" id="{F5486A9D-1265-4B57-91E6-68E666B978BC}"/>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43" name="Rectangle 42">
            <a:extLst>
              <a:ext uri="{FF2B5EF4-FFF2-40B4-BE49-F238E27FC236}">
                <a16:creationId xmlns:a16="http://schemas.microsoft.com/office/drawing/2014/main" id="{90AA6468-80AC-4DDF-9CFB-C7A9507E203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6" y="0"/>
            <a:ext cx="4584734"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640080"/>
            <a:ext cx="3659246" cy="2926080"/>
          </a:xfrm>
        </p:spPr>
        <p:txBody>
          <a:bodyPr vert="horz" lIns="91440" tIns="45720" rIns="91440" bIns="45720" rtlCol="0" anchor="b">
            <a:normAutofit/>
          </a:bodyPr>
          <a:lstStyle/>
          <a:p>
            <a:r>
              <a:rPr lang="en-US" sz="4400" dirty="0">
                <a:solidFill>
                  <a:srgbClr val="FFFFFF"/>
                </a:solidFill>
              </a:rPr>
              <a:t>Phones Up!</a:t>
            </a:r>
          </a:p>
        </p:txBody>
      </p:sp>
      <p:pic>
        <p:nvPicPr>
          <p:cNvPr id="19" name="Picture 18" descr="A group of people walking on a beach&#10;&#10;Description generated with very high confidence">
            <a:extLst>
              <a:ext uri="{FF2B5EF4-FFF2-40B4-BE49-F238E27FC236}">
                <a16:creationId xmlns:a16="http://schemas.microsoft.com/office/drawing/2014/main" id="{E934165B-0616-4761-810C-5436F2AFEBFE}"/>
              </a:ext>
            </a:extLst>
          </p:cNvPr>
          <p:cNvPicPr>
            <a:picLocks noChangeAspect="1"/>
          </p:cNvPicPr>
          <p:nvPr/>
        </p:nvPicPr>
        <p:blipFill rotWithShape="1">
          <a:blip r:embed="rId3"/>
          <a:srcRect l="834" r="6387" b="-1"/>
          <a:stretch/>
        </p:blipFill>
        <p:spPr>
          <a:xfrm>
            <a:off x="4639733" y="10"/>
            <a:ext cx="7552266" cy="6857990"/>
          </a:xfrm>
          <a:prstGeom prst="rect">
            <a:avLst/>
          </a:prstGeom>
        </p:spPr>
      </p:pic>
      <p:sp>
        <p:nvSpPr>
          <p:cNvPr id="45" name="Rectangle 44">
            <a:extLst>
              <a:ext uri="{FF2B5EF4-FFF2-40B4-BE49-F238E27FC236}">
                <a16:creationId xmlns:a16="http://schemas.microsoft.com/office/drawing/2014/main" id="{4AB900CC-5074-4746-A1A4-AF640455BD4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8475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23268648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442913" y="1894506"/>
            <a:ext cx="6895148" cy="4097688"/>
          </a:xfrm>
          <a:prstGeom prst="rect">
            <a:avLst/>
          </a:prstGeom>
        </p:spPr>
      </p:pic>
      <p:sp>
        <p:nvSpPr>
          <p:cNvPr id="2" name="Title 1">
            <a:extLst>
              <a:ext uri="{FF2B5EF4-FFF2-40B4-BE49-F238E27FC236}">
                <a16:creationId xmlns:a16="http://schemas.microsoft.com/office/drawing/2014/main" id="{65F614B0-6E2B-458B-B056-337AB5CC49CD}"/>
              </a:ext>
            </a:extLst>
          </p:cNvPr>
          <p:cNvSpPr>
            <a:spLocks noGrp="1"/>
          </p:cNvSpPr>
          <p:nvPr>
            <p:ph type="title"/>
          </p:nvPr>
        </p:nvSpPr>
        <p:spPr/>
        <p:txBody>
          <a:bodyPr/>
          <a:lstStyle/>
          <a:p>
            <a:r>
              <a:rPr lang="en-US" dirty="0">
                <a:hlinkClick r:id="rId4"/>
              </a:rPr>
              <a:t>PBS Parents</a:t>
            </a:r>
            <a:endParaRPr lang="en-US" dirty="0"/>
          </a:p>
        </p:txBody>
      </p:sp>
      <p:pic>
        <p:nvPicPr>
          <p:cNvPr id="5" name="Content Placeholder 4">
            <a:extLst>
              <a:ext uri="{FF2B5EF4-FFF2-40B4-BE49-F238E27FC236}">
                <a16:creationId xmlns:a16="http://schemas.microsoft.com/office/drawing/2014/main" id="{7CA44651-C10A-4F4C-9D69-C8F40FE512E8}"/>
              </a:ext>
            </a:extLst>
          </p:cNvPr>
          <p:cNvPicPr>
            <a:picLocks noGrp="1" noChangeAspect="1"/>
          </p:cNvPicPr>
          <p:nvPr>
            <p:ph idx="1"/>
          </p:nvPr>
        </p:nvPicPr>
        <p:blipFill>
          <a:blip r:embed="rId5"/>
          <a:stretch>
            <a:fillRect/>
          </a:stretch>
        </p:blipFill>
        <p:spPr>
          <a:xfrm rot="685071">
            <a:off x="6537487" y="2790906"/>
            <a:ext cx="5921874" cy="2117292"/>
          </a:xfrm>
          <a:prstGeom prst="rect">
            <a:avLst/>
          </a:prstGeom>
        </p:spPr>
      </p:pic>
      <p:pic>
        <p:nvPicPr>
          <p:cNvPr id="6" name="Picture 5"/>
          <p:cNvPicPr>
            <a:picLocks noChangeAspect="1"/>
          </p:cNvPicPr>
          <p:nvPr/>
        </p:nvPicPr>
        <p:blipFill>
          <a:blip r:embed="rId6"/>
          <a:stretch>
            <a:fillRect/>
          </a:stretch>
        </p:blipFill>
        <p:spPr>
          <a:xfrm rot="20897504">
            <a:off x="6312749" y="-219920"/>
            <a:ext cx="4035902" cy="2249619"/>
          </a:xfrm>
          <a:prstGeom prst="rect">
            <a:avLst/>
          </a:prstGeom>
        </p:spPr>
      </p:pic>
    </p:spTree>
    <p:extLst>
      <p:ext uri="{BB962C8B-B14F-4D97-AF65-F5344CB8AC3E}">
        <p14:creationId xmlns:p14="http://schemas.microsoft.com/office/powerpoint/2010/main" val="398308385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432819" y="331749"/>
            <a:ext cx="9222156" cy="1143000"/>
          </a:xfrm>
          <a:prstGeom prst="rect">
            <a:avLst/>
          </a:prstGeom>
        </p:spPr>
        <p:txBody>
          <a:bodyPr/>
          <a:lstStyle>
            <a:lvl1pPr algn="ctr" defTabSz="457200" rtl="0" eaLnBrk="1" latinLnBrk="0" hangingPunct="1">
              <a:spcBef>
                <a:spcPct val="0"/>
              </a:spcBef>
              <a:buNone/>
              <a:defRPr sz="4000" kern="1200">
                <a:solidFill>
                  <a:schemeClr val="tx1"/>
                </a:solidFill>
                <a:latin typeface="PBS KIDS Headline bold"/>
                <a:ea typeface="+mj-ea"/>
                <a:cs typeface="PBS KIDS Headline bold"/>
              </a:defRPr>
            </a:lvl1pPr>
          </a:lstStyle>
          <a:p>
            <a:pPr defTabSz="609585"/>
            <a:endParaRPr lang="en-US" sz="5333" dirty="0">
              <a:solidFill>
                <a:srgbClr val="FFFFFF"/>
              </a:solidFill>
            </a:endParaRPr>
          </a:p>
        </p:txBody>
      </p:sp>
      <p:pic>
        <p:nvPicPr>
          <p:cNvPr id="4" name="Shape 423"/>
          <p:cNvPicPr preferRelativeResize="0"/>
          <p:nvPr/>
        </p:nvPicPr>
        <p:blipFill rotWithShape="1">
          <a:blip r:embed="rId3">
            <a:alphaModFix/>
          </a:blip>
          <a:srcRect b="63975"/>
          <a:stretch/>
        </p:blipFill>
        <p:spPr>
          <a:xfrm>
            <a:off x="6324599" y="0"/>
            <a:ext cx="5843600" cy="6872422"/>
          </a:xfrm>
          <a:prstGeom prst="rect">
            <a:avLst/>
          </a:prstGeom>
          <a:noFill/>
          <a:ln>
            <a:noFill/>
          </a:ln>
        </p:spPr>
      </p:pic>
      <p:sp>
        <p:nvSpPr>
          <p:cNvPr id="5" name="Shape 421"/>
          <p:cNvSpPr txBox="1">
            <a:spLocks/>
          </p:cNvSpPr>
          <p:nvPr/>
        </p:nvSpPr>
        <p:spPr>
          <a:xfrm>
            <a:off x="-2627923" y="2156211"/>
            <a:ext cx="8656260" cy="833571"/>
          </a:xfrm>
          <a:prstGeom prst="rect">
            <a:avLst/>
          </a:prstGeom>
        </p:spPr>
        <p:txBody>
          <a:bodyPr spcFirstLastPara="1" vert="horz" wrap="square" lIns="76188" tIns="76188" rIns="76188" bIns="76188" rtlCol="0" anchor="t" anchorCtr="0">
            <a:noAutofit/>
          </a:bodyPr>
          <a:lstStyle>
            <a:lvl1pPr marL="489833" indent="-489833" algn="l" defTabSz="653110" rtl="0" eaLnBrk="1" latinLnBrk="0" hangingPunct="1">
              <a:spcBef>
                <a:spcPct val="20000"/>
              </a:spcBef>
              <a:buFont typeface="Arial"/>
              <a:buChar char="•"/>
              <a:defRPr sz="4600" kern="1200">
                <a:solidFill>
                  <a:schemeClr val="tx1"/>
                </a:solidFill>
                <a:latin typeface="PBS KIDS Headline Bold"/>
                <a:ea typeface="+mn-ea"/>
                <a:cs typeface="+mn-cs"/>
              </a:defRPr>
            </a:lvl1pPr>
            <a:lvl2pPr marL="1061304" indent="-408194" algn="l" defTabSz="653110" rtl="0" eaLnBrk="1" latinLnBrk="0" hangingPunct="1">
              <a:spcBef>
                <a:spcPct val="20000"/>
              </a:spcBef>
              <a:buFont typeface="Arial"/>
              <a:buChar char="–"/>
              <a:defRPr sz="4000" kern="1200">
                <a:solidFill>
                  <a:schemeClr val="tx1"/>
                </a:solidFill>
                <a:latin typeface="PBS KIDS Headline Bold"/>
                <a:ea typeface="+mn-ea"/>
                <a:cs typeface="+mn-cs"/>
              </a:defRPr>
            </a:lvl2pPr>
            <a:lvl3pPr marL="1632776" indent="-326555" algn="l" defTabSz="653110" rtl="0" eaLnBrk="1" latinLnBrk="0" hangingPunct="1">
              <a:spcBef>
                <a:spcPct val="20000"/>
              </a:spcBef>
              <a:buFont typeface="Arial"/>
              <a:buChar char="•"/>
              <a:defRPr sz="3400" kern="1200">
                <a:solidFill>
                  <a:schemeClr val="tx1"/>
                </a:solidFill>
                <a:latin typeface="PBS KIDS Headline Bold"/>
                <a:ea typeface="+mn-ea"/>
                <a:cs typeface="+mn-cs"/>
              </a:defRPr>
            </a:lvl3pPr>
            <a:lvl4pPr marL="2285886" indent="-326555" algn="l" defTabSz="653110" rtl="0" eaLnBrk="1" latinLnBrk="0" hangingPunct="1">
              <a:spcBef>
                <a:spcPct val="20000"/>
              </a:spcBef>
              <a:buFont typeface="Arial"/>
              <a:buChar char="–"/>
              <a:defRPr sz="2900" kern="1200">
                <a:solidFill>
                  <a:schemeClr val="tx1"/>
                </a:solidFill>
                <a:latin typeface="PBS KIDS Headline Bold"/>
                <a:ea typeface="+mn-ea"/>
                <a:cs typeface="+mn-cs"/>
              </a:defRPr>
            </a:lvl4pPr>
            <a:lvl5pPr marL="2938996" indent="-326555" algn="l" defTabSz="653110" rtl="0" eaLnBrk="1" latinLnBrk="0" hangingPunct="1">
              <a:spcBef>
                <a:spcPct val="20000"/>
              </a:spcBef>
              <a:buFont typeface="Arial"/>
              <a:buChar char="»"/>
              <a:defRPr sz="2900" kern="1200">
                <a:solidFill>
                  <a:schemeClr val="tx1"/>
                </a:solidFill>
                <a:latin typeface="PBS KIDS Headline Bold"/>
                <a:ea typeface="+mn-ea"/>
                <a:cs typeface="+mn-cs"/>
              </a:defRPr>
            </a:lvl5pPr>
            <a:lvl6pPr marL="3592106" indent="-326555" algn="l" defTabSz="653110" rtl="0" eaLnBrk="1" latinLnBrk="0" hangingPunct="1">
              <a:spcBef>
                <a:spcPct val="20000"/>
              </a:spcBef>
              <a:buFont typeface="Arial"/>
              <a:buChar char="•"/>
              <a:defRPr sz="2900" kern="1200">
                <a:solidFill>
                  <a:schemeClr val="tx1"/>
                </a:solidFill>
                <a:latin typeface="+mn-lt"/>
                <a:ea typeface="+mn-ea"/>
                <a:cs typeface="+mn-cs"/>
              </a:defRPr>
            </a:lvl6pPr>
            <a:lvl7pPr marL="4245216" indent="-326555" algn="l" defTabSz="653110" rtl="0" eaLnBrk="1" latinLnBrk="0" hangingPunct="1">
              <a:spcBef>
                <a:spcPct val="20000"/>
              </a:spcBef>
              <a:buFont typeface="Arial"/>
              <a:buChar char="•"/>
              <a:defRPr sz="2900" kern="1200">
                <a:solidFill>
                  <a:schemeClr val="tx1"/>
                </a:solidFill>
                <a:latin typeface="+mn-lt"/>
                <a:ea typeface="+mn-ea"/>
                <a:cs typeface="+mn-cs"/>
              </a:defRPr>
            </a:lvl7pPr>
            <a:lvl8pPr marL="4898327" indent="-326555" algn="l" defTabSz="653110" rtl="0" eaLnBrk="1" latinLnBrk="0" hangingPunct="1">
              <a:spcBef>
                <a:spcPct val="20000"/>
              </a:spcBef>
              <a:buFont typeface="Arial"/>
              <a:buChar char="•"/>
              <a:defRPr sz="2900" kern="1200">
                <a:solidFill>
                  <a:schemeClr val="tx1"/>
                </a:solidFill>
                <a:latin typeface="+mn-lt"/>
                <a:ea typeface="+mn-ea"/>
                <a:cs typeface="+mn-cs"/>
              </a:defRPr>
            </a:lvl8pPr>
            <a:lvl9pPr marL="5551437" indent="-326555" algn="l" defTabSz="653110" rtl="0" eaLnBrk="1" latinLnBrk="0" hangingPunct="1">
              <a:spcBef>
                <a:spcPct val="20000"/>
              </a:spcBef>
              <a:buFont typeface="Arial"/>
              <a:buChar char="•"/>
              <a:defRPr sz="2900" kern="1200">
                <a:solidFill>
                  <a:schemeClr val="tx1"/>
                </a:solidFill>
                <a:latin typeface="+mn-lt"/>
                <a:ea typeface="+mn-ea"/>
                <a:cs typeface="+mn-cs"/>
              </a:defRPr>
            </a:lvl9pPr>
          </a:lstStyle>
          <a:p>
            <a:pPr marL="116413" indent="0" algn="ctr" defTabSz="870792">
              <a:spcBef>
                <a:spcPts val="0"/>
              </a:spcBef>
              <a:buClr>
                <a:srgbClr val="000000"/>
              </a:buClr>
              <a:buSzPts val="1400"/>
              <a:buNone/>
            </a:pPr>
            <a:r>
              <a:rPr lang="en-US" sz="4267" b="1" dirty="0">
                <a:solidFill>
                  <a:prstClr val="white"/>
                </a:solidFill>
                <a:ea typeface="Avenir"/>
                <a:cs typeface="PBS KIDS Headline Bold"/>
                <a:sym typeface="Avenir"/>
              </a:rPr>
              <a:t>Launch: </a:t>
            </a:r>
          </a:p>
          <a:p>
            <a:pPr marL="116413" indent="0" algn="ctr" defTabSz="870792">
              <a:spcBef>
                <a:spcPts val="0"/>
              </a:spcBef>
              <a:buClr>
                <a:srgbClr val="000000"/>
              </a:buClr>
              <a:buSzPts val="1400"/>
              <a:buNone/>
            </a:pPr>
            <a:r>
              <a:rPr lang="en-US" sz="4267" b="1" dirty="0">
                <a:solidFill>
                  <a:prstClr val="white"/>
                </a:solidFill>
                <a:ea typeface="Avenir"/>
                <a:cs typeface="PBS KIDS Headline Bold"/>
                <a:sym typeface="Avenir"/>
              </a:rPr>
              <a:t>     Late Summer</a:t>
            </a:r>
            <a:endParaRPr lang="en" sz="4267" b="1" dirty="0">
              <a:solidFill>
                <a:prstClr val="white"/>
              </a:solidFill>
              <a:ea typeface="Avenir"/>
              <a:cs typeface="PBS KIDS Headline Bold"/>
              <a:sym typeface="Avenir"/>
            </a:endParaRPr>
          </a:p>
        </p:txBody>
      </p:sp>
      <p:pic>
        <p:nvPicPr>
          <p:cNvPr id="7" name="Shape 243"/>
          <p:cNvPicPr preferRelativeResize="0"/>
          <p:nvPr/>
        </p:nvPicPr>
        <p:blipFill>
          <a:blip r:embed="rId4">
            <a:alphaModFix/>
          </a:blip>
          <a:stretch>
            <a:fillRect/>
          </a:stretch>
        </p:blipFill>
        <p:spPr>
          <a:xfrm>
            <a:off x="212324" y="131906"/>
            <a:ext cx="5843600" cy="1391132"/>
          </a:xfrm>
          <a:prstGeom prst="rect">
            <a:avLst/>
          </a:prstGeom>
          <a:noFill/>
          <a:ln>
            <a:noFill/>
          </a:ln>
        </p:spPr>
      </p:pic>
    </p:spTree>
    <p:extLst>
      <p:ext uri="{BB962C8B-B14F-4D97-AF65-F5344CB8AC3E}">
        <p14:creationId xmlns:p14="http://schemas.microsoft.com/office/powerpoint/2010/main" val="105146879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stretch>
            <a:fillRect/>
          </a:stretch>
        </p:blipFill>
        <p:spPr>
          <a:xfrm>
            <a:off x="7450667" y="3377461"/>
            <a:ext cx="4538133" cy="3260407"/>
          </a:xfrm>
          <a:prstGeom prst="rect">
            <a:avLst/>
          </a:prstGeom>
        </p:spPr>
      </p:pic>
      <p:sp>
        <p:nvSpPr>
          <p:cNvPr id="2" name="Title 1"/>
          <p:cNvSpPr txBox="1">
            <a:spLocks/>
          </p:cNvSpPr>
          <p:nvPr/>
        </p:nvSpPr>
        <p:spPr>
          <a:xfrm>
            <a:off x="1432819" y="331749"/>
            <a:ext cx="9222156" cy="1143000"/>
          </a:xfrm>
          <a:prstGeom prst="rect">
            <a:avLst/>
          </a:prstGeom>
        </p:spPr>
        <p:txBody>
          <a:bodyPr/>
          <a:lstStyle>
            <a:lvl1pPr algn="ctr" defTabSz="457200" rtl="0" eaLnBrk="1" latinLnBrk="0" hangingPunct="1">
              <a:spcBef>
                <a:spcPct val="0"/>
              </a:spcBef>
              <a:buNone/>
              <a:defRPr sz="4000" kern="1200">
                <a:solidFill>
                  <a:schemeClr val="tx1"/>
                </a:solidFill>
                <a:latin typeface="PBS KIDS Headline bold"/>
                <a:ea typeface="+mj-ea"/>
                <a:cs typeface="PBS KIDS Headline bold"/>
              </a:defRPr>
            </a:lvl1pPr>
          </a:lstStyle>
          <a:p>
            <a:pPr defTabSz="609585"/>
            <a:r>
              <a:rPr lang="en-US" sz="5333" dirty="0">
                <a:solidFill>
                  <a:srgbClr val="FFFFFF"/>
                </a:solidFill>
              </a:rPr>
              <a:t>Articles</a:t>
            </a:r>
          </a:p>
        </p:txBody>
      </p:sp>
      <p:pic>
        <p:nvPicPr>
          <p:cNvPr id="7" name="Picture 6"/>
          <p:cNvPicPr>
            <a:picLocks noChangeAspect="1"/>
          </p:cNvPicPr>
          <p:nvPr/>
        </p:nvPicPr>
        <p:blipFill>
          <a:blip r:embed="rId4"/>
          <a:stretch>
            <a:fillRect/>
          </a:stretch>
        </p:blipFill>
        <p:spPr>
          <a:xfrm>
            <a:off x="3895061" y="2352959"/>
            <a:ext cx="4368012" cy="3183467"/>
          </a:xfrm>
          <a:prstGeom prst="rect">
            <a:avLst/>
          </a:prstGeom>
        </p:spPr>
      </p:pic>
      <p:pic>
        <p:nvPicPr>
          <p:cNvPr id="8" name="Picture 7"/>
          <p:cNvPicPr>
            <a:picLocks noChangeAspect="1"/>
          </p:cNvPicPr>
          <p:nvPr/>
        </p:nvPicPr>
        <p:blipFill>
          <a:blip r:embed="rId5"/>
          <a:stretch>
            <a:fillRect/>
          </a:stretch>
        </p:blipFill>
        <p:spPr>
          <a:xfrm>
            <a:off x="197079" y="1498635"/>
            <a:ext cx="4201648" cy="3046451"/>
          </a:xfrm>
          <a:prstGeom prst="rect">
            <a:avLst/>
          </a:prstGeom>
        </p:spPr>
      </p:pic>
    </p:spTree>
    <p:extLst>
      <p:ext uri="{BB962C8B-B14F-4D97-AF65-F5344CB8AC3E}">
        <p14:creationId xmlns:p14="http://schemas.microsoft.com/office/powerpoint/2010/main" val="276179511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F614B0-6E2B-458B-B056-337AB5CC49CD}"/>
              </a:ext>
            </a:extLst>
          </p:cNvPr>
          <p:cNvSpPr>
            <a:spLocks noGrp="1"/>
          </p:cNvSpPr>
          <p:nvPr>
            <p:ph type="title"/>
          </p:nvPr>
        </p:nvSpPr>
        <p:spPr/>
        <p:txBody>
          <a:bodyPr/>
          <a:lstStyle/>
          <a:p>
            <a:r>
              <a:rPr lang="en-US" dirty="0">
                <a:hlinkClick r:id="rId2"/>
              </a:rPr>
              <a:t>PBS Pre-School U</a:t>
            </a:r>
            <a:endParaRPr lang="en-US" dirty="0"/>
          </a:p>
        </p:txBody>
      </p:sp>
      <p:pic>
        <p:nvPicPr>
          <p:cNvPr id="3" name="Content Placeholder 2"/>
          <p:cNvPicPr>
            <a:picLocks noGrp="1" noChangeAspect="1"/>
          </p:cNvPicPr>
          <p:nvPr>
            <p:ph idx="1"/>
          </p:nvPr>
        </p:nvPicPr>
        <p:blipFill>
          <a:blip r:embed="rId3"/>
          <a:stretch>
            <a:fillRect/>
          </a:stretch>
        </p:blipFill>
        <p:spPr>
          <a:xfrm>
            <a:off x="1592356" y="1863090"/>
            <a:ext cx="6214334" cy="4354371"/>
          </a:xfrm>
          <a:prstGeom prst="rect">
            <a:avLst/>
          </a:prstGeom>
        </p:spPr>
      </p:pic>
      <p:pic>
        <p:nvPicPr>
          <p:cNvPr id="7" name="Picture 6">
            <a:extLst>
              <a:ext uri="{FF2B5EF4-FFF2-40B4-BE49-F238E27FC236}">
                <a16:creationId xmlns:a16="http://schemas.microsoft.com/office/drawing/2014/main" id="{CA7C682E-1640-49B1-BF1B-9602416BB7FC}"/>
              </a:ext>
            </a:extLst>
          </p:cNvPr>
          <p:cNvPicPr>
            <a:picLocks noChangeAspect="1"/>
          </p:cNvPicPr>
          <p:nvPr/>
        </p:nvPicPr>
        <p:blipFill>
          <a:blip r:embed="rId4"/>
          <a:stretch>
            <a:fillRect/>
          </a:stretch>
        </p:blipFill>
        <p:spPr>
          <a:xfrm>
            <a:off x="7555230" y="2282760"/>
            <a:ext cx="3874770" cy="2684428"/>
          </a:xfrm>
          <a:prstGeom prst="rect">
            <a:avLst/>
          </a:prstGeom>
        </p:spPr>
      </p:pic>
    </p:spTree>
    <p:extLst>
      <p:ext uri="{BB962C8B-B14F-4D97-AF65-F5344CB8AC3E}">
        <p14:creationId xmlns:p14="http://schemas.microsoft.com/office/powerpoint/2010/main" val="19328330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6tg-d6jU-Xg"/>
          <p:cNvPicPr>
            <a:picLocks noGrp="1" noRot="1" noChangeAspect="1"/>
          </p:cNvPicPr>
          <p:nvPr>
            <p:ph idx="1"/>
            <a:videoFile r:link="rId1"/>
          </p:nvPr>
        </p:nvPicPr>
        <p:blipFill>
          <a:blip r:embed="rId3"/>
          <a:stretch>
            <a:fillRect/>
          </a:stretch>
        </p:blipFill>
        <p:spPr>
          <a:xfrm>
            <a:off x="5679253" y="2361235"/>
            <a:ext cx="5946814" cy="3345083"/>
          </a:xfrm>
          <a:prstGeom prst="rect">
            <a:avLst/>
          </a:prstGeom>
        </p:spPr>
      </p:pic>
      <p:pic>
        <p:nvPicPr>
          <p:cNvPr id="6" name="Picture 5"/>
          <p:cNvPicPr>
            <a:picLocks noChangeAspect="1"/>
          </p:cNvPicPr>
          <p:nvPr/>
        </p:nvPicPr>
        <p:blipFill>
          <a:blip r:embed="rId4"/>
          <a:stretch>
            <a:fillRect/>
          </a:stretch>
        </p:blipFill>
        <p:spPr>
          <a:xfrm rot="20772012">
            <a:off x="970530" y="899596"/>
            <a:ext cx="6163084" cy="2064356"/>
          </a:xfrm>
          <a:prstGeom prst="rect">
            <a:avLst/>
          </a:prstGeom>
        </p:spPr>
      </p:pic>
      <p:pic>
        <p:nvPicPr>
          <p:cNvPr id="7" name="Picture 6"/>
          <p:cNvPicPr>
            <a:picLocks noChangeAspect="1"/>
          </p:cNvPicPr>
          <p:nvPr/>
        </p:nvPicPr>
        <p:blipFill>
          <a:blip r:embed="rId5"/>
          <a:stretch>
            <a:fillRect/>
          </a:stretch>
        </p:blipFill>
        <p:spPr>
          <a:xfrm>
            <a:off x="2384385" y="3666149"/>
            <a:ext cx="2779790" cy="1927496"/>
          </a:xfrm>
          <a:prstGeom prst="rect">
            <a:avLst/>
          </a:prstGeom>
        </p:spPr>
      </p:pic>
    </p:spTree>
    <p:extLst>
      <p:ext uri="{BB962C8B-B14F-4D97-AF65-F5344CB8AC3E}">
        <p14:creationId xmlns:p14="http://schemas.microsoft.com/office/powerpoint/2010/main" val="282639061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3442334"/>
            <a:ext cx="2219325" cy="2533650"/>
          </a:xfrm>
          <a:prstGeom prst="rect">
            <a:avLst/>
          </a:prstGeom>
        </p:spPr>
      </p:pic>
      <p:pic>
        <p:nvPicPr>
          <p:cNvPr id="5" name="Picture 4"/>
          <p:cNvPicPr>
            <a:picLocks noChangeAspect="1"/>
          </p:cNvPicPr>
          <p:nvPr/>
        </p:nvPicPr>
        <p:blipFill>
          <a:blip r:embed="rId4"/>
          <a:stretch>
            <a:fillRect/>
          </a:stretch>
        </p:blipFill>
        <p:spPr>
          <a:xfrm>
            <a:off x="2089785" y="2037396"/>
            <a:ext cx="5657850" cy="2809875"/>
          </a:xfrm>
          <a:prstGeom prst="rect">
            <a:avLst/>
          </a:prstGeom>
        </p:spPr>
      </p:pic>
      <p:pic>
        <p:nvPicPr>
          <p:cNvPr id="6" name="Picture 5"/>
          <p:cNvPicPr>
            <a:picLocks noChangeAspect="1"/>
          </p:cNvPicPr>
          <p:nvPr/>
        </p:nvPicPr>
        <p:blipFill>
          <a:blip r:embed="rId5"/>
          <a:stretch>
            <a:fillRect/>
          </a:stretch>
        </p:blipFill>
        <p:spPr>
          <a:xfrm>
            <a:off x="7939358" y="240031"/>
            <a:ext cx="3559222" cy="5994952"/>
          </a:xfrm>
          <a:prstGeom prst="rect">
            <a:avLst/>
          </a:prstGeom>
        </p:spPr>
      </p:pic>
      <p:pic>
        <p:nvPicPr>
          <p:cNvPr id="2" name="Picture 1">
            <a:hlinkClick r:id="rId6"/>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09662" y="211165"/>
            <a:ext cx="4307290" cy="1516166"/>
          </a:xfrm>
          <a:prstGeom prst="rect">
            <a:avLst/>
          </a:prstGeom>
        </p:spPr>
      </p:pic>
    </p:spTree>
    <p:extLst>
      <p:ext uri="{BB962C8B-B14F-4D97-AF65-F5344CB8AC3E}">
        <p14:creationId xmlns:p14="http://schemas.microsoft.com/office/powerpoint/2010/main" val="157717249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31664CA-B5BD-444F-AA54-17E49B1956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36031" y="412675"/>
            <a:ext cx="4876800" cy="1103647"/>
          </a:xfrm>
          <a:prstGeom prst="rect">
            <a:avLst/>
          </a:prstGeom>
        </p:spPr>
      </p:pic>
      <p:sp>
        <p:nvSpPr>
          <p:cNvPr id="2" name="Title 1">
            <a:extLst>
              <a:ext uri="{FF2B5EF4-FFF2-40B4-BE49-F238E27FC236}">
                <a16:creationId xmlns:a16="http://schemas.microsoft.com/office/drawing/2014/main" id="{65F614B0-6E2B-458B-B056-337AB5CC49CD}"/>
              </a:ext>
            </a:extLst>
          </p:cNvPr>
          <p:cNvSpPr>
            <a:spLocks noGrp="1"/>
          </p:cNvSpPr>
          <p:nvPr>
            <p:ph type="title"/>
          </p:nvPr>
        </p:nvSpPr>
        <p:spPr>
          <a:xfrm>
            <a:off x="1053905" y="681037"/>
            <a:ext cx="5042095" cy="1444943"/>
          </a:xfrm>
        </p:spPr>
        <p:txBody>
          <a:bodyPr>
            <a:normAutofit fontScale="90000"/>
          </a:bodyPr>
          <a:lstStyle/>
          <a:p>
            <a:r>
              <a:rPr lang="en-US" dirty="0">
                <a:hlinkClick r:id="rId4"/>
              </a:rPr>
              <a:t>                                                                                                                        </a:t>
            </a:r>
            <a:br>
              <a:rPr lang="en-US" dirty="0">
                <a:hlinkClick r:id="rId4"/>
              </a:rPr>
            </a:br>
            <a:r>
              <a:rPr lang="en-US" dirty="0">
                <a:hlinkClick r:id="rId4"/>
              </a:rPr>
              <a:t/>
            </a:r>
            <a:br>
              <a:rPr lang="en-US" dirty="0">
                <a:hlinkClick r:id="rId4"/>
              </a:rPr>
            </a:br>
            <a:r>
              <a:rPr lang="en-US" dirty="0">
                <a:hlinkClick r:id="rId4"/>
              </a:rPr>
              <a:t/>
            </a:r>
            <a:br>
              <a:rPr lang="en-US" dirty="0">
                <a:hlinkClick r:id="rId4"/>
              </a:rPr>
            </a:br>
            <a:r>
              <a:rPr lang="en-US" dirty="0">
                <a:hlinkClick r:id="rId4"/>
              </a:rPr>
              <a:t/>
            </a:r>
            <a:br>
              <a:rPr lang="en-US" dirty="0">
                <a:hlinkClick r:id="rId4"/>
              </a:rPr>
            </a:br>
            <a:r>
              <a:rPr lang="en-US" dirty="0">
                <a:hlinkClick r:id="rId4"/>
              </a:rPr>
              <a:t/>
            </a:r>
            <a:br>
              <a:rPr lang="en-US" dirty="0">
                <a:hlinkClick r:id="rId4"/>
              </a:rPr>
            </a:br>
            <a:r>
              <a:rPr lang="en-US" dirty="0">
                <a:hlinkClick r:id="rId4"/>
              </a:rPr>
              <a:t/>
            </a:r>
            <a:br>
              <a:rPr lang="en-US" dirty="0">
                <a:hlinkClick r:id="rId4"/>
              </a:rPr>
            </a:br>
            <a:r>
              <a:rPr lang="en-US" sz="4000" b="1" dirty="0">
                <a:hlinkClick r:id="rId4"/>
              </a:rPr>
              <a:t>Florida Early Learning and Developmental Standards</a:t>
            </a:r>
            <a:r>
              <a:rPr lang="en-US" sz="4000" b="1" dirty="0"/>
              <a:t>  </a:t>
            </a:r>
            <a:r>
              <a:rPr lang="en-US" dirty="0"/>
              <a:t/>
            </a:r>
            <a:br>
              <a:rPr lang="en-US" dirty="0"/>
            </a:br>
            <a:endParaRPr lang="en-US" dirty="0"/>
          </a:p>
        </p:txBody>
      </p:sp>
      <p:pic>
        <p:nvPicPr>
          <p:cNvPr id="7" name="Picture 6">
            <a:extLst>
              <a:ext uri="{FF2B5EF4-FFF2-40B4-BE49-F238E27FC236}">
                <a16:creationId xmlns:a16="http://schemas.microsoft.com/office/drawing/2014/main" id="{7C0C8511-F458-4D5B-B0E2-BB997B32BD64}"/>
              </a:ext>
            </a:extLst>
          </p:cNvPr>
          <p:cNvPicPr>
            <a:picLocks noChangeAspect="1"/>
          </p:cNvPicPr>
          <p:nvPr/>
        </p:nvPicPr>
        <p:blipFill>
          <a:blip r:embed="rId5"/>
          <a:stretch>
            <a:fillRect/>
          </a:stretch>
        </p:blipFill>
        <p:spPr>
          <a:xfrm>
            <a:off x="1294186" y="2433671"/>
            <a:ext cx="10026675" cy="3743292"/>
          </a:xfrm>
          <a:prstGeom prst="rect">
            <a:avLst/>
          </a:prstGeom>
        </p:spPr>
      </p:pic>
    </p:spTree>
    <p:extLst>
      <p:ext uri="{BB962C8B-B14F-4D97-AF65-F5344CB8AC3E}">
        <p14:creationId xmlns:p14="http://schemas.microsoft.com/office/powerpoint/2010/main" val="95176769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1E48AAF-8C38-4C39-AE35-1F2D0B2C7D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86450" y="390565"/>
            <a:ext cx="5482171" cy="1240646"/>
          </a:xfrm>
          <a:prstGeom prst="rect">
            <a:avLst/>
          </a:prstGeom>
        </p:spPr>
      </p:pic>
      <p:sp>
        <p:nvSpPr>
          <p:cNvPr id="2" name="Title 1">
            <a:extLst>
              <a:ext uri="{FF2B5EF4-FFF2-40B4-BE49-F238E27FC236}">
                <a16:creationId xmlns:a16="http://schemas.microsoft.com/office/drawing/2014/main" id="{65F614B0-6E2B-458B-B056-337AB5CC49CD}"/>
              </a:ext>
            </a:extLst>
          </p:cNvPr>
          <p:cNvSpPr>
            <a:spLocks noGrp="1"/>
          </p:cNvSpPr>
          <p:nvPr>
            <p:ph type="title"/>
          </p:nvPr>
        </p:nvSpPr>
        <p:spPr/>
        <p:txBody>
          <a:bodyPr>
            <a:noAutofit/>
          </a:bodyPr>
          <a:lstStyle/>
          <a:p>
            <a:r>
              <a:rPr lang="en-US" sz="3600" dirty="0">
                <a:hlinkClick r:id="rId4"/>
              </a:rPr>
              <a:t>Florida Early Learning </a:t>
            </a:r>
            <a:br>
              <a:rPr lang="en-US" sz="3600" dirty="0">
                <a:hlinkClick r:id="rId4"/>
              </a:rPr>
            </a:br>
            <a:r>
              <a:rPr lang="en-US" sz="3600" dirty="0">
                <a:hlinkClick r:id="rId4"/>
              </a:rPr>
              <a:t>and Developmental </a:t>
            </a:r>
            <a:br>
              <a:rPr lang="en-US" sz="3600" dirty="0">
                <a:hlinkClick r:id="rId4"/>
              </a:rPr>
            </a:br>
            <a:r>
              <a:rPr lang="en-US" sz="3600" dirty="0">
                <a:hlinkClick r:id="rId4"/>
              </a:rPr>
              <a:t>Standards</a:t>
            </a:r>
            <a:endParaRPr lang="en-US" sz="3600" dirty="0"/>
          </a:p>
        </p:txBody>
      </p:sp>
      <p:pic>
        <p:nvPicPr>
          <p:cNvPr id="4" name="Content Placeholder 3">
            <a:extLst>
              <a:ext uri="{FF2B5EF4-FFF2-40B4-BE49-F238E27FC236}">
                <a16:creationId xmlns:a16="http://schemas.microsoft.com/office/drawing/2014/main" id="{F854680A-59A2-4BC6-97F4-89F511375AA9}"/>
              </a:ext>
            </a:extLst>
          </p:cNvPr>
          <p:cNvPicPr>
            <a:picLocks noGrp="1" noChangeAspect="1"/>
          </p:cNvPicPr>
          <p:nvPr>
            <p:ph idx="1"/>
          </p:nvPr>
        </p:nvPicPr>
        <p:blipFill>
          <a:blip r:embed="rId5"/>
          <a:stretch>
            <a:fillRect/>
          </a:stretch>
        </p:blipFill>
        <p:spPr>
          <a:xfrm>
            <a:off x="2228850" y="1968360"/>
            <a:ext cx="8258245" cy="4120338"/>
          </a:xfrm>
          <a:prstGeom prst="rect">
            <a:avLst/>
          </a:prstGeom>
        </p:spPr>
      </p:pic>
    </p:spTree>
    <p:extLst>
      <p:ext uri="{BB962C8B-B14F-4D97-AF65-F5344CB8AC3E}">
        <p14:creationId xmlns:p14="http://schemas.microsoft.com/office/powerpoint/2010/main" val="6590257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Let’s Consolidate and Share our Ideas!</a:t>
            </a:r>
          </a:p>
        </p:txBody>
      </p:sp>
      <p:pic>
        <p:nvPicPr>
          <p:cNvPr id="6" name="Picture 5"/>
          <p:cNvPicPr>
            <a:picLocks noChangeAspect="1"/>
          </p:cNvPicPr>
          <p:nvPr/>
        </p:nvPicPr>
        <p:blipFill rotWithShape="1">
          <a:blip r:embed="rId3"/>
          <a:srcRect l="4202" t="12550" b="5740"/>
          <a:stretch/>
        </p:blipFill>
        <p:spPr>
          <a:xfrm>
            <a:off x="254642" y="1859409"/>
            <a:ext cx="8427969" cy="4034908"/>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760083">
            <a:off x="6861000" y="2592599"/>
            <a:ext cx="4966109" cy="2837777"/>
          </a:xfrm>
          <a:prstGeom prst="rect">
            <a:avLst/>
          </a:prstGeom>
        </p:spPr>
      </p:pic>
    </p:spTree>
    <p:extLst>
      <p:ext uri="{BB962C8B-B14F-4D97-AF65-F5344CB8AC3E}">
        <p14:creationId xmlns:p14="http://schemas.microsoft.com/office/powerpoint/2010/main" val="96198530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Build Your Resource Binder! </a:t>
            </a: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41548" y="3512935"/>
            <a:ext cx="2219325" cy="2533650"/>
          </a:xfrm>
          <a:prstGeom prst="rect">
            <a:avLst/>
          </a:prstGeom>
        </p:spPr>
      </p:pic>
      <p:sp>
        <p:nvSpPr>
          <p:cNvPr id="3" name="TextBox 2"/>
          <p:cNvSpPr txBox="1"/>
          <p:nvPr/>
        </p:nvSpPr>
        <p:spPr>
          <a:xfrm>
            <a:off x="2731625" y="2129742"/>
            <a:ext cx="8218026" cy="3970318"/>
          </a:xfrm>
          <a:prstGeom prst="rect">
            <a:avLst/>
          </a:prstGeom>
          <a:noFill/>
        </p:spPr>
        <p:txBody>
          <a:bodyPr wrap="square" rtlCol="0">
            <a:spAutoFit/>
          </a:bodyPr>
          <a:lstStyle/>
          <a:p>
            <a:pPr marL="571500" indent="-571500">
              <a:buFont typeface="Wingdings" panose="05000000000000000000" pitchFamily="2" charset="2"/>
              <a:buChar char="q"/>
            </a:pPr>
            <a:r>
              <a:rPr lang="en-US" sz="3600" dirty="0" smtClean="0"/>
              <a:t>This binder can help you share with your parents!</a:t>
            </a:r>
          </a:p>
          <a:p>
            <a:pPr marL="571500" indent="-571500">
              <a:buFont typeface="Wingdings" panose="05000000000000000000" pitchFamily="2" charset="2"/>
              <a:buChar char="q"/>
            </a:pPr>
            <a:r>
              <a:rPr lang="en-US" sz="3600" dirty="0" smtClean="0"/>
              <a:t>DAP!</a:t>
            </a:r>
          </a:p>
          <a:p>
            <a:pPr marL="571500" indent="-571500">
              <a:buFont typeface="Wingdings" panose="05000000000000000000" pitchFamily="2" charset="2"/>
              <a:buChar char="q"/>
            </a:pPr>
            <a:r>
              <a:rPr lang="en-US" sz="3600" dirty="0" smtClean="0"/>
              <a:t>Organize using the construction paper as dividers</a:t>
            </a:r>
          </a:p>
          <a:p>
            <a:pPr marL="571500" indent="-571500">
              <a:buFont typeface="Wingdings" panose="05000000000000000000" pitchFamily="2" charset="2"/>
              <a:buChar char="q"/>
            </a:pPr>
            <a:r>
              <a:rPr lang="en-US" sz="3600" dirty="0" smtClean="0"/>
              <a:t>Make copies and share</a:t>
            </a:r>
          </a:p>
          <a:p>
            <a:pPr marL="571500" indent="-571500">
              <a:buFont typeface="Wingdings" panose="05000000000000000000" pitchFamily="2" charset="2"/>
              <a:buChar char="q"/>
            </a:pPr>
            <a:r>
              <a:rPr lang="en-US" sz="3600" dirty="0" smtClean="0"/>
              <a:t>Add to it as you gather more treasures!</a:t>
            </a:r>
          </a:p>
        </p:txBody>
      </p:sp>
    </p:spTree>
    <p:extLst>
      <p:ext uri="{BB962C8B-B14F-4D97-AF65-F5344CB8AC3E}">
        <p14:creationId xmlns:p14="http://schemas.microsoft.com/office/powerpoint/2010/main" val="236666673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2" name="Rectangle 41">
            <a:extLst>
              <a:ext uri="{FF2B5EF4-FFF2-40B4-BE49-F238E27FC236}">
                <a16:creationId xmlns:a16="http://schemas.microsoft.com/office/drawing/2014/main" id="{C2579DAE-C141-48DB-810E-C070C300819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4" name="Rectangle 43">
            <a:extLst>
              <a:ext uri="{FF2B5EF4-FFF2-40B4-BE49-F238E27FC236}">
                <a16:creationId xmlns:a16="http://schemas.microsoft.com/office/drawing/2014/main" id="{02FD90C3-6350-4D5B-9738-6E94EDF30F7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6" name="Rectangle 45">
            <a:extLst>
              <a:ext uri="{FF2B5EF4-FFF2-40B4-BE49-F238E27FC236}">
                <a16:creationId xmlns:a16="http://schemas.microsoft.com/office/drawing/2014/main" id="{41497DE5-0939-4D1D-9350-0C5E1B209C6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5CCC70ED-6C63-4537-B7EB-51990D6C0A6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8724" y="457200"/>
            <a:ext cx="11274552" cy="5943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B76E24C1-2968-40DC-A36E-F6B85F0F075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2732" y="521208"/>
            <a:ext cx="11146536" cy="581558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AACF8593-4481-4036-A4E7-7DC747CED722}"/>
              </a:ext>
            </a:extLst>
          </p:cNvPr>
          <p:cNvPicPr>
            <a:picLocks noChangeAspect="1"/>
          </p:cNvPicPr>
          <p:nvPr/>
        </p:nvPicPr>
        <p:blipFill>
          <a:blip r:embed="rId3"/>
          <a:stretch>
            <a:fillRect/>
          </a:stretch>
        </p:blipFill>
        <p:spPr>
          <a:xfrm>
            <a:off x="3543300" y="672549"/>
            <a:ext cx="5486400" cy="5502166"/>
          </a:xfrm>
          <a:prstGeom prst="rect">
            <a:avLst/>
          </a:prstGeom>
        </p:spPr>
      </p:pic>
      <p:sp>
        <p:nvSpPr>
          <p:cNvPr id="7" name="TextBox 6">
            <a:extLst>
              <a:ext uri="{FF2B5EF4-FFF2-40B4-BE49-F238E27FC236}">
                <a16:creationId xmlns:a16="http://schemas.microsoft.com/office/drawing/2014/main" id="{10A30772-2E7B-4F4B-A982-16CA62BA5592}"/>
              </a:ext>
            </a:extLst>
          </p:cNvPr>
          <p:cNvSpPr txBox="1"/>
          <p:nvPr/>
        </p:nvSpPr>
        <p:spPr>
          <a:xfrm>
            <a:off x="4931391" y="2659261"/>
            <a:ext cx="7260609" cy="276999"/>
          </a:xfrm>
          <a:prstGeom prst="rect">
            <a:avLst/>
          </a:prstGeom>
          <a:noFill/>
        </p:spPr>
        <p:txBody>
          <a:bodyPr wrap="square" rtlCol="0">
            <a:spAutoFit/>
          </a:bodyPr>
          <a:lstStyle/>
          <a:p>
            <a:pPr>
              <a:spcAft>
                <a:spcPts val="600"/>
              </a:spcAft>
            </a:pPr>
            <a:r>
              <a:rPr lang="en-US" sz="1200" b="1">
                <a:solidFill>
                  <a:srgbClr val="C00000"/>
                </a:solidFill>
              </a:rPr>
              <a:t> </a:t>
            </a:r>
            <a:endParaRPr lang="en-US" sz="2400" b="1">
              <a:solidFill>
                <a:srgbClr val="C00000"/>
              </a:solidFill>
            </a:endParaRPr>
          </a:p>
        </p:txBody>
      </p:sp>
    </p:spTree>
    <p:extLst>
      <p:ext uri="{BB962C8B-B14F-4D97-AF65-F5344CB8AC3E}">
        <p14:creationId xmlns:p14="http://schemas.microsoft.com/office/powerpoint/2010/main" val="75387176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Thank you</a:t>
            </a:r>
            <a:r>
              <a:rPr lang="en-US" dirty="0" smtClean="0"/>
              <a:t>! </a:t>
            </a:r>
            <a:endParaRPr lang="en-US" dirty="0"/>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t="11146" b="11057"/>
          <a:stretch/>
        </p:blipFill>
        <p:spPr>
          <a:xfrm>
            <a:off x="1097280" y="1909245"/>
            <a:ext cx="10058400" cy="2893671"/>
          </a:xfrm>
          <a:prstGeom prst="rect">
            <a:avLst/>
          </a:prstGeom>
        </p:spPr>
      </p:pic>
      <p:sp>
        <p:nvSpPr>
          <p:cNvPr id="6" name="TextBox 5"/>
          <p:cNvSpPr txBox="1"/>
          <p:nvPr/>
        </p:nvSpPr>
        <p:spPr>
          <a:xfrm>
            <a:off x="1097280" y="4858476"/>
            <a:ext cx="10058400" cy="1200329"/>
          </a:xfrm>
          <a:prstGeom prst="rect">
            <a:avLst/>
          </a:prstGeom>
          <a:noFill/>
        </p:spPr>
        <p:txBody>
          <a:bodyPr wrap="square" rtlCol="0">
            <a:spAutoFit/>
          </a:bodyPr>
          <a:lstStyle/>
          <a:p>
            <a:r>
              <a:rPr lang="en-US" sz="2400" dirty="0" smtClean="0"/>
              <a:t>What’s your favorite go-to Social Media for sharing all of this info:    Facebook? Pinterest? Website?</a:t>
            </a:r>
          </a:p>
          <a:p>
            <a:pPr algn="r"/>
            <a:r>
              <a:rPr lang="en-US" sz="2400" b="1" dirty="0" smtClean="0">
                <a:solidFill>
                  <a:srgbClr val="7030A0"/>
                </a:solidFill>
              </a:rPr>
              <a:t>Share with us using a post-it please!</a:t>
            </a:r>
            <a:endParaRPr lang="en-US" sz="2400" b="1" dirty="0">
              <a:solidFill>
                <a:srgbClr val="7030A0"/>
              </a:solidFill>
            </a:endParaRPr>
          </a:p>
        </p:txBody>
      </p:sp>
    </p:spTree>
    <p:extLst>
      <p:ext uri="{BB962C8B-B14F-4D97-AF65-F5344CB8AC3E}">
        <p14:creationId xmlns:p14="http://schemas.microsoft.com/office/powerpoint/2010/main" val="267477919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Content Placeholder 12">
            <a:extLst>
              <a:ext uri="{FF2B5EF4-FFF2-40B4-BE49-F238E27FC236}">
                <a16:creationId xmlns:a16="http://schemas.microsoft.com/office/drawing/2014/main" id="{9244CE54-889D-4D6A-ABDA-EF04B9DEE9A6}"/>
              </a:ext>
            </a:extLst>
          </p:cNvPr>
          <p:cNvPicPr>
            <a:picLocks noGrp="1" noChangeAspect="1"/>
          </p:cNvPicPr>
          <p:nvPr>
            <p:ph idx="1"/>
          </p:nvPr>
        </p:nvPicPr>
        <p:blipFill>
          <a:blip r:embed="rId3"/>
          <a:stretch>
            <a:fillRect/>
          </a:stretch>
        </p:blipFill>
        <p:spPr>
          <a:xfrm rot="21063035">
            <a:off x="-66028" y="2601621"/>
            <a:ext cx="4819723" cy="3155227"/>
          </a:xfrm>
          <a:prstGeom prst="rect">
            <a:avLst/>
          </a:prstGeom>
        </p:spPr>
      </p:pic>
      <p:sp>
        <p:nvSpPr>
          <p:cNvPr id="2" name="Title 1"/>
          <p:cNvSpPr>
            <a:spLocks noGrp="1"/>
          </p:cNvSpPr>
          <p:nvPr>
            <p:ph type="title"/>
          </p:nvPr>
        </p:nvSpPr>
        <p:spPr>
          <a:xfrm>
            <a:off x="1097280" y="286603"/>
            <a:ext cx="10058400" cy="1450757"/>
          </a:xfrm>
        </p:spPr>
        <p:txBody>
          <a:bodyPr>
            <a:normAutofit/>
          </a:bodyPr>
          <a:lstStyle/>
          <a:p>
            <a:r>
              <a:rPr lang="en-US" dirty="0"/>
              <a:t>Media and DAP with </a:t>
            </a:r>
            <a:br>
              <a:rPr lang="en-US" dirty="0"/>
            </a:br>
            <a:r>
              <a:rPr lang="en-US" dirty="0"/>
              <a:t>Infants and Toddlers:</a:t>
            </a:r>
          </a:p>
        </p:txBody>
      </p:sp>
      <p:pic>
        <p:nvPicPr>
          <p:cNvPr id="5" name="Picture 4">
            <a:extLst>
              <a:ext uri="{FF2B5EF4-FFF2-40B4-BE49-F238E27FC236}">
                <a16:creationId xmlns:a16="http://schemas.microsoft.com/office/drawing/2014/main" id="{46231A3C-40EF-4C30-81DD-E0C2D39B10EB}"/>
              </a:ext>
            </a:extLst>
          </p:cNvPr>
          <p:cNvPicPr>
            <a:picLocks noChangeAspect="1"/>
          </p:cNvPicPr>
          <p:nvPr/>
        </p:nvPicPr>
        <p:blipFill>
          <a:blip r:embed="rId4"/>
          <a:stretch>
            <a:fillRect/>
          </a:stretch>
        </p:blipFill>
        <p:spPr>
          <a:xfrm>
            <a:off x="7222227" y="1742857"/>
            <a:ext cx="2454705" cy="762184"/>
          </a:xfrm>
          <a:prstGeom prst="rect">
            <a:avLst/>
          </a:prstGeom>
        </p:spPr>
      </p:pic>
      <p:sp>
        <p:nvSpPr>
          <p:cNvPr id="7" name="TextBox 6">
            <a:extLst>
              <a:ext uri="{FF2B5EF4-FFF2-40B4-BE49-F238E27FC236}">
                <a16:creationId xmlns:a16="http://schemas.microsoft.com/office/drawing/2014/main" id="{10A30772-2E7B-4F4B-A982-16CA62BA5592}"/>
              </a:ext>
            </a:extLst>
          </p:cNvPr>
          <p:cNvSpPr txBox="1"/>
          <p:nvPr/>
        </p:nvSpPr>
        <p:spPr>
          <a:xfrm>
            <a:off x="4969775" y="2661333"/>
            <a:ext cx="7391969" cy="3600986"/>
          </a:xfrm>
          <a:prstGeom prst="rect">
            <a:avLst/>
          </a:prstGeom>
          <a:noFill/>
        </p:spPr>
        <p:txBody>
          <a:bodyPr wrap="square" rtlCol="0">
            <a:spAutoFit/>
          </a:bodyPr>
          <a:lstStyle/>
          <a:p>
            <a:pPr marL="342900" indent="-342900">
              <a:buFont typeface="Wingdings" panose="05000000000000000000" pitchFamily="2" charset="2"/>
              <a:buChar char="Ø"/>
            </a:pPr>
            <a:r>
              <a:rPr lang="en-US" sz="2400" b="1" dirty="0">
                <a:solidFill>
                  <a:srgbClr val="0070C0"/>
                </a:solidFill>
              </a:rPr>
              <a:t>I/T’s need hand-on exploration + social interaction</a:t>
            </a:r>
          </a:p>
          <a:p>
            <a:endParaRPr lang="en-US" sz="1200" b="1" dirty="0">
              <a:solidFill>
                <a:srgbClr val="0070C0"/>
              </a:solidFill>
            </a:endParaRPr>
          </a:p>
          <a:p>
            <a:pPr marL="342900" indent="-342900">
              <a:buFont typeface="Wingdings" panose="05000000000000000000" pitchFamily="2" charset="2"/>
              <a:buChar char="Ø"/>
            </a:pPr>
            <a:r>
              <a:rPr lang="en-US" sz="2400" b="1" dirty="0">
                <a:solidFill>
                  <a:srgbClr val="0070C0"/>
                </a:solidFill>
              </a:rPr>
              <a:t>Background/passive television distracts</a:t>
            </a:r>
          </a:p>
          <a:p>
            <a:endParaRPr lang="en-US" sz="1200" b="1" dirty="0">
              <a:solidFill>
                <a:srgbClr val="0070C0"/>
              </a:solidFill>
            </a:endParaRPr>
          </a:p>
          <a:p>
            <a:pPr marL="342900" indent="-342900">
              <a:buFont typeface="Wingdings" panose="05000000000000000000" pitchFamily="2" charset="2"/>
              <a:buChar char="Ø"/>
            </a:pPr>
            <a:r>
              <a:rPr lang="en-US" sz="2400" b="1" dirty="0">
                <a:solidFill>
                  <a:srgbClr val="0070C0"/>
                </a:solidFill>
              </a:rPr>
              <a:t>Heavy media use by parents/caregivers limits important interactions</a:t>
            </a:r>
          </a:p>
          <a:p>
            <a:pPr marL="342900" indent="-342900">
              <a:buFont typeface="Wingdings" panose="05000000000000000000" pitchFamily="2" charset="2"/>
              <a:buChar char="Ø"/>
            </a:pPr>
            <a:endParaRPr lang="en-US" sz="1200" b="1" dirty="0">
              <a:solidFill>
                <a:srgbClr val="00B0F0"/>
              </a:solidFill>
            </a:endParaRPr>
          </a:p>
          <a:p>
            <a:pPr marL="342900" indent="-342900">
              <a:buFont typeface="Wingdings" panose="05000000000000000000" pitchFamily="2" charset="2"/>
              <a:buChar char="Ø"/>
            </a:pPr>
            <a:r>
              <a:rPr lang="en-US" sz="2400" b="1" dirty="0">
                <a:solidFill>
                  <a:srgbClr val="C00000"/>
                </a:solidFill>
              </a:rPr>
              <a:t>Select educational media thoughtfully</a:t>
            </a:r>
          </a:p>
          <a:p>
            <a:r>
              <a:rPr lang="en-US" sz="1600" b="1" dirty="0">
                <a:solidFill>
                  <a:srgbClr val="C00000"/>
                </a:solidFill>
              </a:rPr>
              <a:t> </a:t>
            </a:r>
          </a:p>
          <a:p>
            <a:pPr marL="342900" indent="-342900">
              <a:buFont typeface="Wingdings" panose="05000000000000000000" pitchFamily="2" charset="2"/>
              <a:buChar char="Ø"/>
            </a:pPr>
            <a:r>
              <a:rPr lang="en-US" sz="2400" b="1" dirty="0">
                <a:solidFill>
                  <a:srgbClr val="C00000"/>
                </a:solidFill>
              </a:rPr>
              <a:t>Provide intentional guidance during use</a:t>
            </a:r>
          </a:p>
          <a:p>
            <a:endParaRPr lang="en-US" sz="1200" b="1" dirty="0">
              <a:solidFill>
                <a:srgbClr val="C00000"/>
              </a:solidFill>
            </a:endParaRPr>
          </a:p>
          <a:p>
            <a:r>
              <a:rPr lang="en-US" sz="1200" b="1" dirty="0">
                <a:solidFill>
                  <a:srgbClr val="C00000"/>
                </a:solidFill>
              </a:rPr>
              <a:t> </a:t>
            </a:r>
            <a:endParaRPr lang="en-US" sz="2400" b="1" dirty="0">
              <a:solidFill>
                <a:srgbClr val="C00000"/>
              </a:solidFill>
            </a:endParaRPr>
          </a:p>
        </p:txBody>
      </p:sp>
      <p:pic>
        <p:nvPicPr>
          <p:cNvPr id="15" name="Picture 14">
            <a:extLst>
              <a:ext uri="{FF2B5EF4-FFF2-40B4-BE49-F238E27FC236}">
                <a16:creationId xmlns:a16="http://schemas.microsoft.com/office/drawing/2014/main" id="{D1959224-0676-451B-9876-79C1050AD633}"/>
              </a:ext>
            </a:extLst>
          </p:cNvPr>
          <p:cNvPicPr>
            <a:picLocks noChangeAspect="1"/>
          </p:cNvPicPr>
          <p:nvPr/>
        </p:nvPicPr>
        <p:blipFill>
          <a:blip r:embed="rId5"/>
          <a:stretch>
            <a:fillRect/>
          </a:stretch>
        </p:blipFill>
        <p:spPr>
          <a:xfrm>
            <a:off x="6950851" y="404403"/>
            <a:ext cx="4220703" cy="1165090"/>
          </a:xfrm>
          <a:prstGeom prst="rect">
            <a:avLst/>
          </a:prstGeom>
        </p:spPr>
      </p:pic>
    </p:spTree>
    <p:extLst>
      <p:ext uri="{BB962C8B-B14F-4D97-AF65-F5344CB8AC3E}">
        <p14:creationId xmlns:p14="http://schemas.microsoft.com/office/powerpoint/2010/main" val="2648509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Our Framework for Thinking </a:t>
            </a:r>
            <a:br>
              <a:rPr lang="en-US" dirty="0"/>
            </a:br>
            <a:r>
              <a:rPr lang="en-US" dirty="0"/>
              <a:t>about Media Use</a:t>
            </a: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64378" y="3235829"/>
            <a:ext cx="2219325" cy="2533650"/>
          </a:xfrm>
          <a:prstGeom prst="rect">
            <a:avLst/>
          </a:prstGeom>
        </p:spPr>
      </p:pic>
      <p:pic>
        <p:nvPicPr>
          <p:cNvPr id="5" name="Picture 4">
            <a:extLst>
              <a:ext uri="{FF2B5EF4-FFF2-40B4-BE49-F238E27FC236}">
                <a16:creationId xmlns:a16="http://schemas.microsoft.com/office/drawing/2014/main" id="{D9869984-C3FF-4478-A86B-842D64CEEB60}"/>
              </a:ext>
            </a:extLst>
          </p:cNvPr>
          <p:cNvPicPr>
            <a:picLocks noChangeAspect="1"/>
          </p:cNvPicPr>
          <p:nvPr/>
        </p:nvPicPr>
        <p:blipFill>
          <a:blip r:embed="rId4"/>
          <a:stretch>
            <a:fillRect/>
          </a:stretch>
        </p:blipFill>
        <p:spPr>
          <a:xfrm>
            <a:off x="8484928" y="286603"/>
            <a:ext cx="2800543" cy="2037497"/>
          </a:xfrm>
          <a:prstGeom prst="rect">
            <a:avLst/>
          </a:prstGeom>
        </p:spPr>
      </p:pic>
      <p:sp>
        <p:nvSpPr>
          <p:cNvPr id="6" name="Rectangle 5">
            <a:extLst>
              <a:ext uri="{FF2B5EF4-FFF2-40B4-BE49-F238E27FC236}">
                <a16:creationId xmlns:a16="http://schemas.microsoft.com/office/drawing/2014/main" id="{29FCD17F-4F8F-482F-AF5F-059B4F238E19}"/>
              </a:ext>
            </a:extLst>
          </p:cNvPr>
          <p:cNvSpPr/>
          <p:nvPr/>
        </p:nvSpPr>
        <p:spPr>
          <a:xfrm>
            <a:off x="7850623" y="2961683"/>
            <a:ext cx="3897847" cy="830997"/>
          </a:xfrm>
          <a:prstGeom prst="rect">
            <a:avLst/>
          </a:prstGeom>
        </p:spPr>
        <p:txBody>
          <a:bodyPr wrap="square">
            <a:spAutoFit/>
          </a:bodyPr>
          <a:lstStyle/>
          <a:p>
            <a:endParaRPr lang="en-US" sz="2800" dirty="0">
              <a:hlinkClick r:id="rId5"/>
            </a:endParaRPr>
          </a:p>
          <a:p>
            <a:r>
              <a:rPr lang="en-US" sz="2000" dirty="0">
                <a:hlinkClick r:id="rId5"/>
              </a:rPr>
              <a:t>Now available on the ELC website!  </a:t>
            </a:r>
            <a:endParaRPr lang="en-US" sz="2000" dirty="0"/>
          </a:p>
        </p:txBody>
      </p:sp>
      <p:pic>
        <p:nvPicPr>
          <p:cNvPr id="7" name="Picture 6">
            <a:extLst>
              <a:ext uri="{FF2B5EF4-FFF2-40B4-BE49-F238E27FC236}">
                <a16:creationId xmlns:a16="http://schemas.microsoft.com/office/drawing/2014/main" id="{33FBBF91-4641-41C5-8238-279AFB53CF29}"/>
              </a:ext>
            </a:extLst>
          </p:cNvPr>
          <p:cNvPicPr>
            <a:picLocks noChangeAspect="1"/>
          </p:cNvPicPr>
          <p:nvPr/>
        </p:nvPicPr>
        <p:blipFill>
          <a:blip r:embed="rId6"/>
          <a:stretch>
            <a:fillRect/>
          </a:stretch>
        </p:blipFill>
        <p:spPr>
          <a:xfrm>
            <a:off x="8484928" y="3904007"/>
            <a:ext cx="2809003" cy="2141517"/>
          </a:xfrm>
          <a:prstGeom prst="rect">
            <a:avLst/>
          </a:prstGeom>
        </p:spPr>
      </p:pic>
      <p:sp>
        <p:nvSpPr>
          <p:cNvPr id="3" name="Rectangle 2">
            <a:extLst>
              <a:ext uri="{FF2B5EF4-FFF2-40B4-BE49-F238E27FC236}">
                <a16:creationId xmlns:a16="http://schemas.microsoft.com/office/drawing/2014/main" id="{B8D5D4E8-A304-4303-8D51-8E996DEFEFED}"/>
              </a:ext>
            </a:extLst>
          </p:cNvPr>
          <p:cNvSpPr/>
          <p:nvPr/>
        </p:nvSpPr>
        <p:spPr>
          <a:xfrm>
            <a:off x="2483703" y="2324100"/>
            <a:ext cx="5366920" cy="3477875"/>
          </a:xfrm>
          <a:prstGeom prst="rect">
            <a:avLst/>
          </a:prstGeom>
        </p:spPr>
        <p:txBody>
          <a:bodyPr wrap="square">
            <a:spAutoFit/>
          </a:bodyPr>
          <a:lstStyle/>
          <a:p>
            <a:pPr algn="ctr"/>
            <a:r>
              <a:rPr lang="en-US" sz="4400" b="1" dirty="0">
                <a:solidFill>
                  <a:srgbClr val="0070C0"/>
                </a:solidFill>
              </a:rPr>
              <a:t>Communication</a:t>
            </a:r>
          </a:p>
          <a:p>
            <a:pPr algn="ctr"/>
            <a:r>
              <a:rPr lang="en-US" sz="4400" b="1" dirty="0">
                <a:solidFill>
                  <a:srgbClr val="0070C0"/>
                </a:solidFill>
              </a:rPr>
              <a:t>Gross Motor </a:t>
            </a:r>
          </a:p>
          <a:p>
            <a:pPr algn="ctr"/>
            <a:r>
              <a:rPr lang="en-US" sz="4400" b="1" dirty="0">
                <a:solidFill>
                  <a:srgbClr val="0070C0"/>
                </a:solidFill>
              </a:rPr>
              <a:t>Fine Motor</a:t>
            </a:r>
          </a:p>
          <a:p>
            <a:pPr algn="ctr"/>
            <a:r>
              <a:rPr lang="en-US" sz="4400" b="1" dirty="0">
                <a:solidFill>
                  <a:srgbClr val="0070C0"/>
                </a:solidFill>
              </a:rPr>
              <a:t>Problem Solving </a:t>
            </a:r>
          </a:p>
          <a:p>
            <a:pPr algn="ctr"/>
            <a:r>
              <a:rPr lang="en-US" sz="4400" b="1" dirty="0">
                <a:solidFill>
                  <a:srgbClr val="0070C0"/>
                </a:solidFill>
              </a:rPr>
              <a:t>Personal-Social</a:t>
            </a:r>
          </a:p>
        </p:txBody>
      </p:sp>
    </p:spTree>
    <p:extLst>
      <p:ext uri="{BB962C8B-B14F-4D97-AF65-F5344CB8AC3E}">
        <p14:creationId xmlns:p14="http://schemas.microsoft.com/office/powerpoint/2010/main" val="325926447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3"/>
          <a:stretch>
            <a:fillRect/>
          </a:stretch>
        </p:blipFill>
        <p:spPr>
          <a:xfrm>
            <a:off x="8332470" y="2072074"/>
            <a:ext cx="3463578" cy="3928913"/>
          </a:xfrm>
          <a:prstGeom prst="rect">
            <a:avLst/>
          </a:prstGeom>
        </p:spPr>
      </p:pic>
      <p:sp>
        <p:nvSpPr>
          <p:cNvPr id="2" name="Title 1"/>
          <p:cNvSpPr>
            <a:spLocks noGrp="1"/>
          </p:cNvSpPr>
          <p:nvPr>
            <p:ph type="title"/>
          </p:nvPr>
        </p:nvSpPr>
        <p:spPr>
          <a:xfrm>
            <a:off x="1097280" y="286604"/>
            <a:ext cx="10058400" cy="1245850"/>
          </a:xfrm>
        </p:spPr>
        <p:txBody>
          <a:bodyPr/>
          <a:lstStyle/>
          <a:p>
            <a:r>
              <a:rPr lang="en-US" b="1" dirty="0"/>
              <a:t>Early Brain Development</a:t>
            </a:r>
          </a:p>
        </p:txBody>
      </p:sp>
      <p:sp>
        <p:nvSpPr>
          <p:cNvPr id="7" name="Rectangle 6"/>
          <p:cNvSpPr/>
          <p:nvPr/>
        </p:nvSpPr>
        <p:spPr>
          <a:xfrm>
            <a:off x="4351573" y="1363177"/>
            <a:ext cx="6804107" cy="338554"/>
          </a:xfrm>
          <a:prstGeom prst="rect">
            <a:avLst/>
          </a:prstGeom>
        </p:spPr>
        <p:txBody>
          <a:bodyPr wrap="none">
            <a:spAutoFit/>
          </a:bodyPr>
          <a:lstStyle/>
          <a:p>
            <a:r>
              <a:rPr lang="en-US" sz="1600" dirty="0"/>
              <a:t>Taken from Urban Child Institute </a:t>
            </a:r>
            <a:r>
              <a:rPr lang="en-US" sz="1600" dirty="0">
                <a:hlinkClick r:id="rId4"/>
              </a:rPr>
              <a:t> Baby’s Brain Begins Now: Conception to Age 3</a:t>
            </a:r>
            <a:endParaRPr lang="en-US" sz="1600" dirty="0"/>
          </a:p>
        </p:txBody>
      </p:sp>
      <p:sp>
        <p:nvSpPr>
          <p:cNvPr id="13" name="TextBox 12"/>
          <p:cNvSpPr txBox="1"/>
          <p:nvPr/>
        </p:nvSpPr>
        <p:spPr>
          <a:xfrm>
            <a:off x="1097280" y="1902797"/>
            <a:ext cx="10058400" cy="5078313"/>
          </a:xfrm>
          <a:prstGeom prst="rect">
            <a:avLst/>
          </a:prstGeom>
          <a:noFill/>
        </p:spPr>
        <p:txBody>
          <a:bodyPr wrap="square" rtlCol="0">
            <a:spAutoFit/>
          </a:bodyPr>
          <a:lstStyle/>
          <a:p>
            <a:endParaRPr lang="en-US" sz="2000" b="1" dirty="0">
              <a:solidFill>
                <a:srgbClr val="238A8D"/>
              </a:solidFill>
            </a:endParaRPr>
          </a:p>
          <a:p>
            <a:r>
              <a:rPr lang="en-US" sz="2000" b="1" dirty="0">
                <a:solidFill>
                  <a:srgbClr val="238A8D"/>
                </a:solidFill>
              </a:rPr>
              <a:t>Year One </a:t>
            </a:r>
            <a:r>
              <a:rPr lang="en-US" sz="2000" b="1" dirty="0">
                <a:solidFill>
                  <a:schemeClr val="accent1"/>
                </a:solidFill>
              </a:rPr>
              <a:t>Cerebellum triples in size</a:t>
            </a:r>
          </a:p>
          <a:p>
            <a:r>
              <a:rPr lang="en-US" sz="2000" b="1" dirty="0">
                <a:solidFill>
                  <a:srgbClr val="238A8D"/>
                </a:solidFill>
              </a:rPr>
              <a:t>Year One </a:t>
            </a:r>
            <a:r>
              <a:rPr lang="en-US" sz="2000" b="1" dirty="0">
                <a:solidFill>
                  <a:schemeClr val="accent1"/>
                </a:solidFill>
              </a:rPr>
              <a:t>Language circuits become consolidated and are</a:t>
            </a:r>
          </a:p>
          <a:p>
            <a:r>
              <a:rPr lang="en-US" sz="2000" b="1" dirty="0">
                <a:solidFill>
                  <a:schemeClr val="accent1"/>
                </a:solidFill>
              </a:rPr>
              <a:t>        influenced strongly by the language an infant hears</a:t>
            </a:r>
          </a:p>
          <a:p>
            <a:r>
              <a:rPr lang="en-US" sz="2000" b="1" dirty="0">
                <a:solidFill>
                  <a:srgbClr val="238A8D"/>
                </a:solidFill>
              </a:rPr>
              <a:t>Year Two  </a:t>
            </a:r>
            <a:r>
              <a:rPr lang="en-US" sz="2000" b="1" dirty="0">
                <a:solidFill>
                  <a:schemeClr val="accent1"/>
                </a:solidFill>
              </a:rPr>
              <a:t>Dramatic changes- Synapses are becoming </a:t>
            </a:r>
          </a:p>
          <a:p>
            <a:r>
              <a:rPr lang="en-US" sz="2000" b="1" dirty="0">
                <a:solidFill>
                  <a:schemeClr val="accent1"/>
                </a:solidFill>
              </a:rPr>
              <a:t>        more interconnected</a:t>
            </a:r>
          </a:p>
          <a:p>
            <a:r>
              <a:rPr lang="en-US" sz="2000" b="1" dirty="0">
                <a:solidFill>
                  <a:srgbClr val="238A8D"/>
                </a:solidFill>
              </a:rPr>
              <a:t>Year Two  </a:t>
            </a:r>
            <a:r>
              <a:rPr lang="en-US" sz="2000" b="1" dirty="0">
                <a:solidFill>
                  <a:schemeClr val="accent1"/>
                </a:solidFill>
              </a:rPr>
              <a:t>Vocabulary can quadruple between ages one and two</a:t>
            </a:r>
          </a:p>
          <a:p>
            <a:r>
              <a:rPr lang="en-US" sz="2000" b="1" dirty="0">
                <a:solidFill>
                  <a:srgbClr val="238A8D"/>
                </a:solidFill>
              </a:rPr>
              <a:t>Year Two  </a:t>
            </a:r>
            <a:r>
              <a:rPr lang="en-US" sz="2000" b="1" dirty="0">
                <a:solidFill>
                  <a:schemeClr val="accent1"/>
                </a:solidFill>
              </a:rPr>
              <a:t>Cognitive abilities like self-awareness are developing </a:t>
            </a:r>
          </a:p>
          <a:p>
            <a:endParaRPr lang="en-US" sz="3200" b="1" dirty="0">
              <a:solidFill>
                <a:srgbClr val="238A8D"/>
              </a:solidFill>
            </a:endParaRPr>
          </a:p>
          <a:p>
            <a:r>
              <a:rPr lang="en-US" sz="2800" b="1" dirty="0">
                <a:solidFill>
                  <a:srgbClr val="238A8D"/>
                </a:solidFill>
              </a:rPr>
              <a:t>The organization of a child’s brain is </a:t>
            </a:r>
          </a:p>
          <a:p>
            <a:r>
              <a:rPr lang="en-US" sz="2800" b="1" dirty="0">
                <a:solidFill>
                  <a:srgbClr val="238A8D"/>
                </a:solidFill>
              </a:rPr>
              <a:t>affected by early environment and  </a:t>
            </a:r>
          </a:p>
          <a:p>
            <a:r>
              <a:rPr lang="en-US" sz="2800" b="1" dirty="0">
                <a:solidFill>
                  <a:srgbClr val="238A8D"/>
                </a:solidFill>
              </a:rPr>
              <a:t>experiences.</a:t>
            </a:r>
          </a:p>
          <a:p>
            <a:endParaRPr lang="en-US" b="1" dirty="0">
              <a:solidFill>
                <a:schemeClr val="accent1"/>
              </a:solidFill>
            </a:endParaRPr>
          </a:p>
          <a:p>
            <a:pPr marL="285750" indent="-285750">
              <a:buFont typeface="Arial" panose="020B0604020202020204" pitchFamily="34" charset="0"/>
              <a:buChar char="•"/>
            </a:pPr>
            <a:endParaRPr lang="en-US" dirty="0"/>
          </a:p>
        </p:txBody>
      </p:sp>
      <p:sp>
        <p:nvSpPr>
          <p:cNvPr id="16" name="Rounded Rectangle 15"/>
          <p:cNvSpPr/>
          <p:nvPr/>
        </p:nvSpPr>
        <p:spPr>
          <a:xfrm>
            <a:off x="834390" y="2072074"/>
            <a:ext cx="7235190" cy="2587020"/>
          </a:xfrm>
          <a:prstGeom prst="roundRect">
            <a:avLst/>
          </a:prstGeom>
          <a:solidFill>
            <a:schemeClr val="accent1">
              <a:alpha val="2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802335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xEl>
                                              <p:pRg st="1" end="1"/>
                                            </p:txEl>
                                          </p:spTgt>
                                        </p:tgtEl>
                                        <p:attrNameLst>
                                          <p:attrName>style.visibility</p:attrName>
                                        </p:attrNameLst>
                                      </p:cBhvr>
                                      <p:to>
                                        <p:strVal val="visible"/>
                                      </p:to>
                                    </p:set>
                                    <p:animEffect transition="in" filter="barn(inVertical)">
                                      <p:cBhvr>
                                        <p:cTn id="7" dur="500"/>
                                        <p:tgtEl>
                                          <p:spTgt spid="1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3">
                                            <p:txEl>
                                              <p:pRg st="2" end="2"/>
                                            </p:txEl>
                                          </p:spTgt>
                                        </p:tgtEl>
                                        <p:attrNameLst>
                                          <p:attrName>style.visibility</p:attrName>
                                        </p:attrNameLst>
                                      </p:cBhvr>
                                      <p:to>
                                        <p:strVal val="visible"/>
                                      </p:to>
                                    </p:set>
                                    <p:animEffect transition="in" filter="barn(inVertical)">
                                      <p:cBhvr>
                                        <p:cTn id="12" dur="500"/>
                                        <p:tgtEl>
                                          <p:spTgt spid="13">
                                            <p:txEl>
                                              <p:pRg st="2" end="2"/>
                                            </p:txEl>
                                          </p:spTgt>
                                        </p:tgtEl>
                                      </p:cBhvr>
                                    </p:animEffect>
                                  </p:childTnLst>
                                </p:cTn>
                              </p:par>
                              <p:par>
                                <p:cTn id="13" presetID="16" presetClass="entr" presetSubtype="21" fill="hold" nodeType="withEffect">
                                  <p:stCondLst>
                                    <p:cond delay="0"/>
                                  </p:stCondLst>
                                  <p:childTnLst>
                                    <p:set>
                                      <p:cBhvr>
                                        <p:cTn id="14" dur="1" fill="hold">
                                          <p:stCondLst>
                                            <p:cond delay="0"/>
                                          </p:stCondLst>
                                        </p:cTn>
                                        <p:tgtEl>
                                          <p:spTgt spid="13">
                                            <p:txEl>
                                              <p:pRg st="3" end="3"/>
                                            </p:txEl>
                                          </p:spTgt>
                                        </p:tgtEl>
                                        <p:attrNameLst>
                                          <p:attrName>style.visibility</p:attrName>
                                        </p:attrNameLst>
                                      </p:cBhvr>
                                      <p:to>
                                        <p:strVal val="visible"/>
                                      </p:to>
                                    </p:set>
                                    <p:animEffect transition="in" filter="barn(inVertical)">
                                      <p:cBhvr>
                                        <p:cTn id="15" dur="500"/>
                                        <p:tgtEl>
                                          <p:spTgt spid="13">
                                            <p:txEl>
                                              <p:pRg st="3" end="3"/>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3">
                                            <p:txEl>
                                              <p:pRg st="4" end="4"/>
                                            </p:txEl>
                                          </p:spTgt>
                                        </p:tgtEl>
                                        <p:attrNameLst>
                                          <p:attrName>style.visibility</p:attrName>
                                        </p:attrNameLst>
                                      </p:cBhvr>
                                      <p:to>
                                        <p:strVal val="visible"/>
                                      </p:to>
                                    </p:set>
                                    <p:animEffect transition="in" filter="barn(inVertical)">
                                      <p:cBhvr>
                                        <p:cTn id="20" dur="500"/>
                                        <p:tgtEl>
                                          <p:spTgt spid="13">
                                            <p:txEl>
                                              <p:pRg st="4" end="4"/>
                                            </p:txEl>
                                          </p:spTgt>
                                        </p:tgtEl>
                                      </p:cBhvr>
                                    </p:animEffect>
                                  </p:childTnLst>
                                </p:cTn>
                              </p:par>
                              <p:par>
                                <p:cTn id="21" presetID="16" presetClass="entr" presetSubtype="21" fill="hold" nodeType="withEffect">
                                  <p:stCondLst>
                                    <p:cond delay="0"/>
                                  </p:stCondLst>
                                  <p:childTnLst>
                                    <p:set>
                                      <p:cBhvr>
                                        <p:cTn id="22" dur="1" fill="hold">
                                          <p:stCondLst>
                                            <p:cond delay="0"/>
                                          </p:stCondLst>
                                        </p:cTn>
                                        <p:tgtEl>
                                          <p:spTgt spid="13">
                                            <p:txEl>
                                              <p:pRg st="5" end="5"/>
                                            </p:txEl>
                                          </p:spTgt>
                                        </p:tgtEl>
                                        <p:attrNameLst>
                                          <p:attrName>style.visibility</p:attrName>
                                        </p:attrNameLst>
                                      </p:cBhvr>
                                      <p:to>
                                        <p:strVal val="visible"/>
                                      </p:to>
                                    </p:set>
                                    <p:animEffect transition="in" filter="barn(inVertical)">
                                      <p:cBhvr>
                                        <p:cTn id="23" dur="500"/>
                                        <p:tgtEl>
                                          <p:spTgt spid="13">
                                            <p:txEl>
                                              <p:pRg st="5" end="5"/>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13">
                                            <p:txEl>
                                              <p:pRg st="6" end="6"/>
                                            </p:txEl>
                                          </p:spTgt>
                                        </p:tgtEl>
                                        <p:attrNameLst>
                                          <p:attrName>style.visibility</p:attrName>
                                        </p:attrNameLst>
                                      </p:cBhvr>
                                      <p:to>
                                        <p:strVal val="visible"/>
                                      </p:to>
                                    </p:set>
                                    <p:animEffect transition="in" filter="barn(inVertical)">
                                      <p:cBhvr>
                                        <p:cTn id="28" dur="500"/>
                                        <p:tgtEl>
                                          <p:spTgt spid="13">
                                            <p:txEl>
                                              <p:pRg st="6" end="6"/>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13">
                                            <p:txEl>
                                              <p:pRg st="7" end="7"/>
                                            </p:txEl>
                                          </p:spTgt>
                                        </p:tgtEl>
                                        <p:attrNameLst>
                                          <p:attrName>style.visibility</p:attrName>
                                        </p:attrNameLst>
                                      </p:cBhvr>
                                      <p:to>
                                        <p:strVal val="visible"/>
                                      </p:to>
                                    </p:set>
                                    <p:animEffect transition="in" filter="barn(inVertical)">
                                      <p:cBhvr>
                                        <p:cTn id="33" dur="500"/>
                                        <p:tgtEl>
                                          <p:spTgt spid="13">
                                            <p:txEl>
                                              <p:pRg st="7" end="7"/>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13">
                                            <p:txEl>
                                              <p:pRg st="9" end="9"/>
                                            </p:txEl>
                                          </p:spTgt>
                                        </p:tgtEl>
                                        <p:attrNameLst>
                                          <p:attrName>style.visibility</p:attrName>
                                        </p:attrNameLst>
                                      </p:cBhvr>
                                      <p:to>
                                        <p:strVal val="visible"/>
                                      </p:to>
                                    </p:set>
                                    <p:animEffect transition="in" filter="barn(inVertical)">
                                      <p:cBhvr>
                                        <p:cTn id="38" dur="500"/>
                                        <p:tgtEl>
                                          <p:spTgt spid="13">
                                            <p:txEl>
                                              <p:pRg st="9" end="9"/>
                                            </p:txEl>
                                          </p:spTgt>
                                        </p:tgtEl>
                                      </p:cBhvr>
                                    </p:animEffect>
                                  </p:childTnLst>
                                </p:cTn>
                              </p:par>
                              <p:par>
                                <p:cTn id="39" presetID="16" presetClass="entr" presetSubtype="21" fill="hold" nodeType="withEffect">
                                  <p:stCondLst>
                                    <p:cond delay="0"/>
                                  </p:stCondLst>
                                  <p:childTnLst>
                                    <p:set>
                                      <p:cBhvr>
                                        <p:cTn id="40" dur="1" fill="hold">
                                          <p:stCondLst>
                                            <p:cond delay="0"/>
                                          </p:stCondLst>
                                        </p:cTn>
                                        <p:tgtEl>
                                          <p:spTgt spid="13">
                                            <p:txEl>
                                              <p:pRg st="10" end="10"/>
                                            </p:txEl>
                                          </p:spTgt>
                                        </p:tgtEl>
                                        <p:attrNameLst>
                                          <p:attrName>style.visibility</p:attrName>
                                        </p:attrNameLst>
                                      </p:cBhvr>
                                      <p:to>
                                        <p:strVal val="visible"/>
                                      </p:to>
                                    </p:set>
                                    <p:animEffect transition="in" filter="barn(inVertical)">
                                      <p:cBhvr>
                                        <p:cTn id="41" dur="500"/>
                                        <p:tgtEl>
                                          <p:spTgt spid="13">
                                            <p:txEl>
                                              <p:pRg st="10" end="10"/>
                                            </p:txEl>
                                          </p:spTgt>
                                        </p:tgtEl>
                                      </p:cBhvr>
                                    </p:animEffect>
                                  </p:childTnLst>
                                </p:cTn>
                              </p:par>
                              <p:par>
                                <p:cTn id="42" presetID="16" presetClass="entr" presetSubtype="21" fill="hold" nodeType="withEffect">
                                  <p:stCondLst>
                                    <p:cond delay="0"/>
                                  </p:stCondLst>
                                  <p:childTnLst>
                                    <p:set>
                                      <p:cBhvr>
                                        <p:cTn id="43" dur="1" fill="hold">
                                          <p:stCondLst>
                                            <p:cond delay="0"/>
                                          </p:stCondLst>
                                        </p:cTn>
                                        <p:tgtEl>
                                          <p:spTgt spid="13">
                                            <p:txEl>
                                              <p:pRg st="11" end="11"/>
                                            </p:txEl>
                                          </p:spTgt>
                                        </p:tgtEl>
                                        <p:attrNameLst>
                                          <p:attrName>style.visibility</p:attrName>
                                        </p:attrNameLst>
                                      </p:cBhvr>
                                      <p:to>
                                        <p:strVal val="visible"/>
                                      </p:to>
                                    </p:set>
                                    <p:animEffect transition="in" filter="barn(inVertical)">
                                      <p:cBhvr>
                                        <p:cTn id="44" dur="500"/>
                                        <p:tgtEl>
                                          <p:spTgt spid="13">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Let’s Build a Brain!</a:t>
            </a:r>
          </a:p>
        </p:txBody>
      </p:sp>
      <p:pic>
        <p:nvPicPr>
          <p:cNvPr id="5" name="Picture 4"/>
          <p:cNvPicPr>
            <a:picLocks noChangeAspect="1"/>
          </p:cNvPicPr>
          <p:nvPr/>
        </p:nvPicPr>
        <p:blipFill>
          <a:blip r:embed="rId3"/>
          <a:stretch>
            <a:fillRect/>
          </a:stretch>
        </p:blipFill>
        <p:spPr>
          <a:xfrm>
            <a:off x="1616869" y="1938093"/>
            <a:ext cx="6973252" cy="3938831"/>
          </a:xfrm>
          <a:prstGeom prst="rect">
            <a:avLst/>
          </a:prstGeom>
        </p:spPr>
      </p:pic>
      <p:sp>
        <p:nvSpPr>
          <p:cNvPr id="7" name="Rectangle 6"/>
          <p:cNvSpPr/>
          <p:nvPr/>
        </p:nvSpPr>
        <p:spPr>
          <a:xfrm>
            <a:off x="2023110" y="5876924"/>
            <a:ext cx="5987858" cy="307777"/>
          </a:xfrm>
          <a:prstGeom prst="rect">
            <a:avLst/>
          </a:prstGeom>
        </p:spPr>
        <p:txBody>
          <a:bodyPr wrap="none">
            <a:spAutoFit/>
          </a:bodyPr>
          <a:lstStyle/>
          <a:p>
            <a:r>
              <a:rPr lang="en-US" sz="1400" dirty="0"/>
              <a:t>Taken from Urban Child Institute </a:t>
            </a:r>
            <a:r>
              <a:rPr lang="en-US" sz="1400" dirty="0">
                <a:hlinkClick r:id="rId4"/>
              </a:rPr>
              <a:t> Baby’s Brain Begins Now: Conception to Age 3</a:t>
            </a:r>
            <a:endParaRPr lang="en-US" sz="1400" dirty="0"/>
          </a:p>
        </p:txBody>
      </p:sp>
      <p:pic>
        <p:nvPicPr>
          <p:cNvPr id="6" name="Picture 5"/>
          <p:cNvPicPr>
            <a:picLocks noChangeAspect="1"/>
          </p:cNvPicPr>
          <p:nvPr/>
        </p:nvPicPr>
        <p:blipFill>
          <a:blip r:embed="rId5"/>
          <a:stretch>
            <a:fillRect/>
          </a:stretch>
        </p:blipFill>
        <p:spPr>
          <a:xfrm>
            <a:off x="8554369" y="478072"/>
            <a:ext cx="2200847" cy="2304488"/>
          </a:xfrm>
          <a:prstGeom prst="rect">
            <a:avLst/>
          </a:prstGeom>
        </p:spPr>
      </p:pic>
    </p:spTree>
    <p:extLst>
      <p:ext uri="{BB962C8B-B14F-4D97-AF65-F5344CB8AC3E}">
        <p14:creationId xmlns:p14="http://schemas.microsoft.com/office/powerpoint/2010/main" val="148476401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F614B0-6E2B-458B-B056-337AB5CC49CD}"/>
              </a:ext>
            </a:extLst>
          </p:cNvPr>
          <p:cNvSpPr>
            <a:spLocks noGrp="1"/>
          </p:cNvSpPr>
          <p:nvPr>
            <p:ph type="title"/>
          </p:nvPr>
        </p:nvSpPr>
        <p:spPr/>
        <p:txBody>
          <a:bodyPr/>
          <a:lstStyle/>
          <a:p>
            <a:r>
              <a:rPr lang="en-US" b="1" dirty="0"/>
              <a:t>Where Can I Go for Trusted Learning Activities?</a:t>
            </a:r>
          </a:p>
        </p:txBody>
      </p:sp>
      <p:pic>
        <p:nvPicPr>
          <p:cNvPr id="5" name="Content Placeholder 4">
            <a:extLst>
              <a:ext uri="{FF2B5EF4-FFF2-40B4-BE49-F238E27FC236}">
                <a16:creationId xmlns:a16="http://schemas.microsoft.com/office/drawing/2014/main" id="{740CD01E-EDB8-4858-B471-8DF754D7C0E5}"/>
              </a:ext>
            </a:extLst>
          </p:cNvPr>
          <p:cNvPicPr>
            <a:picLocks noGrp="1" noChangeAspect="1"/>
          </p:cNvPicPr>
          <p:nvPr>
            <p:ph idx="1"/>
          </p:nvPr>
        </p:nvPicPr>
        <p:blipFill>
          <a:blip r:embed="rId3" cstate="print">
            <a:extLst>
              <a:ext uri="{28A0092B-C50C-407E-A947-70E740481C1C}">
                <a14:useLocalDpi xmlns:a14="http://schemas.microsoft.com/office/drawing/2010/main" val="0"/>
              </a:ext>
              <a:ext uri="{837473B0-CC2E-450A-ABE3-18F120FF3D39}">
                <a1611:picAttrSrcUrl xmlns:a1611="http://schemas.microsoft.com/office/drawing/2016/11/main" xmlns="" r:id="rId4"/>
              </a:ext>
            </a:extLst>
          </a:blip>
          <a:stretch>
            <a:fillRect/>
          </a:stretch>
        </p:blipFill>
        <p:spPr>
          <a:xfrm>
            <a:off x="6749970" y="1737360"/>
            <a:ext cx="2602474" cy="4351338"/>
          </a:xfrm>
        </p:spPr>
      </p:pic>
      <p:pic>
        <p:nvPicPr>
          <p:cNvPr id="3" name="Picture 2"/>
          <p:cNvPicPr>
            <a:picLocks noChangeAspect="1"/>
          </p:cNvPicPr>
          <p:nvPr/>
        </p:nvPicPr>
        <p:blipFill>
          <a:blip r:embed="rId5"/>
          <a:stretch>
            <a:fillRect/>
          </a:stretch>
        </p:blipFill>
        <p:spPr>
          <a:xfrm rot="20808958">
            <a:off x="2336481" y="1866979"/>
            <a:ext cx="4475525" cy="4042410"/>
          </a:xfrm>
          <a:prstGeom prst="rect">
            <a:avLst/>
          </a:prstGeom>
        </p:spPr>
      </p:pic>
    </p:spTree>
    <p:extLst>
      <p:ext uri="{BB962C8B-B14F-4D97-AF65-F5344CB8AC3E}">
        <p14:creationId xmlns:p14="http://schemas.microsoft.com/office/powerpoint/2010/main" val="214198190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F614B0-6E2B-458B-B056-337AB5CC49CD}"/>
              </a:ext>
            </a:extLst>
          </p:cNvPr>
          <p:cNvSpPr>
            <a:spLocks noGrp="1"/>
          </p:cNvSpPr>
          <p:nvPr>
            <p:ph type="title"/>
          </p:nvPr>
        </p:nvSpPr>
        <p:spPr/>
        <p:txBody>
          <a:bodyPr/>
          <a:lstStyle/>
          <a:p>
            <a:r>
              <a:rPr lang="en-US" b="1" dirty="0"/>
              <a:t>To Where Can I Direct Parents for Trusted Information?</a:t>
            </a:r>
          </a:p>
        </p:txBody>
      </p:sp>
      <p:pic>
        <p:nvPicPr>
          <p:cNvPr id="5" name="Content Placeholder 4">
            <a:extLst>
              <a:ext uri="{FF2B5EF4-FFF2-40B4-BE49-F238E27FC236}">
                <a16:creationId xmlns:a16="http://schemas.microsoft.com/office/drawing/2014/main" id="{740CD01E-EDB8-4858-B471-8DF754D7C0E5}"/>
              </a:ext>
            </a:extLst>
          </p:cNvPr>
          <p:cNvPicPr>
            <a:picLocks noGrp="1" noChangeAspect="1"/>
          </p:cNvPicPr>
          <p:nvPr>
            <p:ph idx="1"/>
          </p:nvPr>
        </p:nvPicPr>
        <p:blipFill>
          <a:blip r:embed="rId3" cstate="print">
            <a:extLst>
              <a:ext uri="{28A0092B-C50C-407E-A947-70E740481C1C}">
                <a14:useLocalDpi xmlns:a14="http://schemas.microsoft.com/office/drawing/2010/main" val="0"/>
              </a:ext>
              <a:ext uri="{837473B0-CC2E-450A-ABE3-18F120FF3D39}">
                <a1611:picAttrSrcUrl xmlns:a1611="http://schemas.microsoft.com/office/drawing/2016/11/main" xmlns="" r:id="rId4"/>
              </a:ext>
            </a:extLst>
          </a:blip>
          <a:stretch>
            <a:fillRect/>
          </a:stretch>
        </p:blipFill>
        <p:spPr>
          <a:xfrm>
            <a:off x="2166396" y="1649976"/>
            <a:ext cx="2602474" cy="4351338"/>
          </a:xfrm>
        </p:spPr>
      </p:pic>
      <p:pic>
        <p:nvPicPr>
          <p:cNvPr id="6" name="Picture 5"/>
          <p:cNvPicPr>
            <a:picLocks noChangeAspect="1"/>
          </p:cNvPicPr>
          <p:nvPr/>
        </p:nvPicPr>
        <p:blipFill rotWithShape="1">
          <a:blip r:embed="rId5"/>
          <a:srcRect r="48768"/>
          <a:stretch/>
        </p:blipFill>
        <p:spPr>
          <a:xfrm rot="20573785">
            <a:off x="5269031" y="1621086"/>
            <a:ext cx="3584278" cy="3940290"/>
          </a:xfrm>
          <a:prstGeom prst="rect">
            <a:avLst/>
          </a:prstGeom>
        </p:spPr>
      </p:pic>
    </p:spTree>
    <p:extLst>
      <p:ext uri="{BB962C8B-B14F-4D97-AF65-F5344CB8AC3E}">
        <p14:creationId xmlns:p14="http://schemas.microsoft.com/office/powerpoint/2010/main" val="144255592"/>
      </p:ext>
    </p:extLst>
  </p:cSld>
  <p:clrMapOvr>
    <a:masterClrMapping/>
  </p:clrMapOvr>
  <p:timing>
    <p:tnLst>
      <p:par>
        <p:cTn id="1" dur="indefinite" restart="never" nodeType="tmRoot"/>
      </p:par>
    </p:tnLst>
  </p:timing>
</p:sld>
</file>

<file path=ppt/theme/theme1.xml><?xml version="1.0" encoding="utf-8"?>
<a:theme xmlns:a="http://schemas.openxmlformats.org/drawingml/2006/main" name="Retrospect">
  <a:themeElements>
    <a:clrScheme name="Retrospect">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Retrospect</Template>
  <TotalTime>3517</TotalTime>
  <Words>1744</Words>
  <Application>Microsoft Office PowerPoint</Application>
  <PresentationFormat>Widescreen</PresentationFormat>
  <Paragraphs>174</Paragraphs>
  <Slides>30</Slides>
  <Notes>26</Notes>
  <HiddenSlides>0</HiddenSlides>
  <MMClips>1</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30</vt:i4>
      </vt:variant>
    </vt:vector>
  </HeadingPairs>
  <TitlesOfParts>
    <vt:vector size="41" baseType="lpstr">
      <vt:lpstr>Arial</vt:lpstr>
      <vt:lpstr>Avenir</vt:lpstr>
      <vt:lpstr>Calibri</vt:lpstr>
      <vt:lpstr>Calibri Light</vt:lpstr>
      <vt:lpstr>PBS KIDS Headline bold</vt:lpstr>
      <vt:lpstr>PBS KIDS Headline bold</vt:lpstr>
      <vt:lpstr>PBS KIDS Headline Condensed</vt:lpstr>
      <vt:lpstr>PBS KIDS Headline Regular</vt:lpstr>
      <vt:lpstr>Wingdings</vt:lpstr>
      <vt:lpstr>Retrospect</vt:lpstr>
      <vt:lpstr>Office Theme</vt:lpstr>
      <vt:lpstr>Daniel Tiger:  From Ugga Mugga to  Ages and Stages</vt:lpstr>
      <vt:lpstr>Phones Up!</vt:lpstr>
      <vt:lpstr>PowerPoint Presentation</vt:lpstr>
      <vt:lpstr>Media and DAP with  Infants and Toddlers:</vt:lpstr>
      <vt:lpstr>Our Framework for Thinking  about Media Use</vt:lpstr>
      <vt:lpstr>Early Brain Development</vt:lpstr>
      <vt:lpstr>Let’s Build a Brain!</vt:lpstr>
      <vt:lpstr>Where Can I Go for Trusted Learning Activities?</vt:lpstr>
      <vt:lpstr>To Where Can I Direct Parents for Trusted Information?</vt:lpstr>
      <vt:lpstr>Glad You Asked!</vt:lpstr>
      <vt:lpstr>Sticky Note Brainstorm</vt:lpstr>
      <vt:lpstr>Daniel Tiger On the Web </vt:lpstr>
      <vt:lpstr>Daniel Tiger on PBS Kids.org</vt:lpstr>
      <vt:lpstr>Let’s Sing!</vt:lpstr>
      <vt:lpstr>PowerPoint Presentation</vt:lpstr>
      <vt:lpstr>On your Mobile Device</vt:lpstr>
      <vt:lpstr>Daniel Tiger Apps</vt:lpstr>
      <vt:lpstr>Other Tigerrr-ific Resources! </vt:lpstr>
      <vt:lpstr>PowerPoint Presentation</vt:lpstr>
      <vt:lpstr>PBS Parents</vt:lpstr>
      <vt:lpstr>PowerPoint Presentation</vt:lpstr>
      <vt:lpstr>PowerPoint Presentation</vt:lpstr>
      <vt:lpstr>PBS Pre-School U</vt:lpstr>
      <vt:lpstr>PowerPoint Presentation</vt:lpstr>
      <vt:lpstr>PowerPoint Presentation</vt:lpstr>
      <vt:lpstr>                                                                                                                              Florida Early Learning and Developmental Standards   </vt:lpstr>
      <vt:lpstr>Florida Early Learning  and Developmental  Standards</vt:lpstr>
      <vt:lpstr>Let’s Consolidate and Share our Ideas!</vt:lpstr>
      <vt:lpstr>Build Your Resource Binder! </vt:lpstr>
      <vt:lpstr>Thank you! </vt:lpstr>
    </vt:vector>
  </TitlesOfParts>
  <Company>Florida State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Theme: Birthdays Best-Practice Topic: Choice</dc:title>
  <dc:creator>Diane Kroeger</dc:creator>
  <cp:lastModifiedBy>Tasha Weinstein </cp:lastModifiedBy>
  <cp:revision>122</cp:revision>
  <dcterms:created xsi:type="dcterms:W3CDTF">2016-10-03T17:19:28Z</dcterms:created>
  <dcterms:modified xsi:type="dcterms:W3CDTF">2018-06-08T20:47:53Z</dcterms:modified>
</cp:coreProperties>
</file>