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7" r:id="rId5"/>
    <p:sldId id="266" r:id="rId6"/>
    <p:sldId id="262" r:id="rId7"/>
    <p:sldId id="273" r:id="rId8"/>
    <p:sldId id="257" r:id="rId9"/>
    <p:sldId id="268" r:id="rId10"/>
    <p:sldId id="271" r:id="rId11"/>
    <p:sldId id="274" r:id="rId12"/>
    <p:sldId id="261" r:id="rId13"/>
    <p:sldId id="259" r:id="rId14"/>
    <p:sldId id="260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6EA3C3-0A54-493D-B6CE-4689806FE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9445B-FBC5-4B0D-A90D-C5380FF6B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C7B1-3CE9-486F-8025-B724A0C97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7C410-021B-40FF-BF30-040DE7B62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7CBA-A432-4669-B471-F53AE5990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7CBA-A432-4669-B471-F53AE5990A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E2E5-EAF4-42B3-86DD-14DF55988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F849D-ACE6-4F3E-A8D9-5B13CB0D5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54B4-426D-43D9-9553-8E869D05F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36681-AE9C-4942-B0D4-BB43CA6FE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201D0-92F7-4D17-BD18-7E27228A1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3D066-25D0-408F-8E94-9836C1E0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089B9F-0CA7-436B-9371-C02526F611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florida.pbslearningmedia.org/resource/b0d0939d-77bf-4a82-9778-1f642f833ab1/corn-pickin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pbs.org/parents/crafts-for-kids/recycled-seasonal-shaker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yankodesign.com/2009/04/28/brainless-heartless-scarecrow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://historybecauseitshere.weebly.com/scarecrows-historically-speaking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pbs.org/parents/adventures-in-learning/2013/11/tabletop-bow-arrows-history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WMF"/><Relationship Id="rId4" Type="http://schemas.openxmlformats.org/officeDocument/2006/relationships/hyperlink" Target="http://florida.pbslearningmedia.org/resource/adlit08.ush.exp.land/living-with-the-land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hyperlink" Target="mailto:tweinstein@fsu.edu" TargetMode="Externa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bskids.org/arthur/games/poetry/poems/362510.html" TargetMode="External"/><Relationship Id="rId2" Type="http://schemas.openxmlformats.org/officeDocument/2006/relationships/hyperlink" Target="http://matthewjohnstone.com.au/2012/03/g-is-for-gratitud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43fweuh3sg51.cloudfront.net/media/media_files/thanksgivingday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bs.org/parents/adventures-in-learning/2014/11/thanksgiving-estimation-jars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graciousrain.com/2010/10/06/sweet-acor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florida.pbslearningmedia.org/resource/nat12.sci.living.reg.turtalk/turkey-tal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hyperlink" Target="http://lemonlimeadventures.com/why-pine-cone-science-experiment-for-k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Gobble! Gobble!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Giving Thanks All Year Long!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Bag Turkeys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045" y="1219200"/>
            <a:ext cx="3399309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9865" r="2457" b="1414"/>
          <a:stretch/>
        </p:blipFill>
        <p:spPr>
          <a:xfrm>
            <a:off x="5251076" y="3344549"/>
            <a:ext cx="3484418" cy="962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22" t="30721" r="2039" b="36079"/>
          <a:stretch/>
        </p:blipFill>
        <p:spPr>
          <a:xfrm>
            <a:off x="2057400" y="2147759"/>
            <a:ext cx="3482788" cy="1707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911" t="1839" r="2082" b="75680"/>
          <a:stretch/>
        </p:blipFill>
        <p:spPr>
          <a:xfrm>
            <a:off x="5233147" y="1754333"/>
            <a:ext cx="3455894" cy="1156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3582" y="4320887"/>
            <a:ext cx="2951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Sensory Bin Fun!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Scarecrow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Shaker Craft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42" y="613947"/>
            <a:ext cx="6132771" cy="395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-430" r="39914"/>
          <a:stretch/>
        </p:blipFill>
        <p:spPr>
          <a:xfrm>
            <a:off x="2590800" y="1600200"/>
            <a:ext cx="2686050" cy="4914900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04800"/>
            <a:ext cx="3457575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198" y="533400"/>
            <a:ext cx="3685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Scarecrow</a:t>
            </a:r>
          </a:p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History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Tabletop Bow &amp; Arrows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4791" y="1219200"/>
            <a:ext cx="5729817" cy="4297363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886200"/>
            <a:ext cx="1704538" cy="2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934200" cy="792162"/>
          </a:xfrm>
        </p:spPr>
        <p:txBody>
          <a:bodyPr/>
          <a:lstStyle/>
          <a:p>
            <a:r>
              <a:rPr lang="en-US" dirty="0" smtClean="0"/>
              <a:t>Thankful Pie for older kiddos…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2286000"/>
            <a:ext cx="3448050" cy="3448050"/>
          </a:xfrm>
        </p:spPr>
      </p:pic>
    </p:spTree>
    <p:extLst>
      <p:ext uri="{BB962C8B-B14F-4D97-AF65-F5344CB8AC3E}">
        <p14:creationId xmlns:p14="http://schemas.microsoft.com/office/powerpoint/2010/main" val="15510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057400"/>
            <a:ext cx="69342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mprint MT Shadow" panose="04020605060303030202" pitchFamily="82" charset="0"/>
              </a:rPr>
              <a:t>Thank you!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Imprint MT Shadow" panose="04020605060303030202" pitchFamily="8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81041"/>
              </p:ext>
            </p:extLst>
          </p:nvPr>
        </p:nvGraphicFramePr>
        <p:xfrm>
          <a:off x="4924266" y="847106"/>
          <a:ext cx="3816322" cy="4938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4663359" imgH="6035040" progId="Acrobat.Document.11">
                  <p:embed/>
                </p:oleObj>
              </mc:Choice>
              <mc:Fallback>
                <p:oleObj name="Acrobat Document" r:id="rId3" imgW="4663359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4266" y="847106"/>
                        <a:ext cx="3816322" cy="4938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9641" y="32004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Tasha Weinstein</a:t>
            </a:r>
          </a:p>
          <a:p>
            <a:pPr algn="ctr"/>
            <a:r>
              <a:rPr lang="en-US" dirty="0" smtClean="0">
                <a:hlinkClick r:id="rId5"/>
              </a:rPr>
              <a:t>tweinstein@fsu.edu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WFSU</a:t>
            </a:r>
          </a:p>
          <a:p>
            <a:pPr algn="ctr"/>
            <a:r>
              <a:rPr lang="en-US" dirty="0" smtClean="0"/>
              <a:t>1600 Red Barber Plaza</a:t>
            </a:r>
          </a:p>
          <a:p>
            <a:pPr algn="ctr"/>
            <a:r>
              <a:rPr lang="en-US" dirty="0" smtClean="0"/>
              <a:t>Tallahassee, Florida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is for Gratitude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6934200" cy="4983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Properly </a:t>
            </a:r>
            <a:r>
              <a:rPr lang="en-US" sz="1800" b="1" dirty="0"/>
              <a:t>understood, gratitude is the giving of thanks, the ‘willing of good’. </a:t>
            </a:r>
            <a:r>
              <a:rPr lang="en-US" sz="1800" b="1" dirty="0">
                <a:latin typeface="Charlemagne Std" panose="04020705060702020204" pitchFamily="82" charset="0"/>
              </a:rPr>
              <a:t>It works miracles</a:t>
            </a:r>
            <a:r>
              <a:rPr lang="en-US" sz="1800" b="1" dirty="0" smtClean="0">
                <a:latin typeface="Charlemagne Std" panose="04020705060702020204" pitchFamily="82" charset="0"/>
              </a:rPr>
              <a:t>.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 smtClean="0"/>
              <a:t>Studies </a:t>
            </a:r>
            <a:r>
              <a:rPr lang="en-US" sz="1800" b="1" dirty="0"/>
              <a:t>find that those who </a:t>
            </a:r>
            <a:r>
              <a:rPr lang="en-US" sz="1800" b="1" dirty="0">
                <a:hlinkClick r:id="rId2"/>
              </a:rPr>
              <a:t>make</a:t>
            </a:r>
            <a:r>
              <a:rPr lang="en-US" sz="1800" b="1" dirty="0"/>
              <a:t> a conscious effort to keep a regular gratitude journal enjoy better health, increased happiness and more loving relationships.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So, as Kipling advised, </a:t>
            </a:r>
            <a:r>
              <a:rPr lang="en-US" sz="1800" b="1" dirty="0">
                <a:hlinkClick r:id="rId3"/>
              </a:rPr>
              <a:t>‘Delight in the little things’, </a:t>
            </a:r>
            <a:r>
              <a:rPr lang="en-US" sz="1800" b="1" dirty="0"/>
              <a:t>and write them down</a:t>
            </a:r>
            <a:r>
              <a:rPr lang="en-US" sz="1800" b="1" dirty="0" smtClean="0"/>
              <a:t>. </a:t>
            </a:r>
            <a:r>
              <a:rPr lang="en-US" sz="1800" b="1" dirty="0" smtClean="0">
                <a:solidFill>
                  <a:srgbClr val="FF0000"/>
                </a:solidFill>
              </a:rPr>
              <a:t>Arthur Poetry link!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 algn="ctr">
              <a:buNone/>
            </a:pPr>
            <a:r>
              <a:rPr lang="en-US" sz="1800" b="1" dirty="0" smtClean="0"/>
              <a:t>Rather </a:t>
            </a:r>
            <a:r>
              <a:rPr lang="en-US" sz="1800" b="1" dirty="0"/>
              <a:t>than waiting for the big things to happen – the promotion, the bigger house, the lottery win – be grateful for the smaller things: a cup of tea when you didn’t ask for it, the compliment that you didn’t expect, the warm hug on a cold day. For these are the things of which life, and love, are made.</a:t>
            </a:r>
          </a:p>
          <a:p>
            <a:pPr marL="0" indent="0">
              <a:buNone/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Delight in the Little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Blessings Tree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0"/>
            <a:ext cx="4419600" cy="2841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6193"/>
            <a:ext cx="3936774" cy="31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62000"/>
            <a:ext cx="69342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PBS Learning Media Holidays and more…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079172"/>
            <a:ext cx="6096000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Your Blessings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shows that those who keep a gratitude journal can lift their happiness levels by as much as 25%.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99108"/>
            <a:ext cx="3247159" cy="4202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124200"/>
            <a:ext cx="2743438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Counting…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1905000"/>
            <a:ext cx="5958555" cy="36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Gratitude Tablecloth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94" b="20000"/>
          <a:stretch/>
        </p:blipFill>
        <p:spPr>
          <a:xfrm>
            <a:off x="2188786" y="1638300"/>
            <a:ext cx="2899528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295400"/>
            <a:ext cx="3126964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581400"/>
            <a:ext cx="3810000" cy="2731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0386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cript MT Bold" panose="03040602040607080904" pitchFamily="66" charset="0"/>
              </a:rPr>
              <a:t>I am Grateful for….</a:t>
            </a:r>
            <a:endParaRPr lang="en-US" sz="4800" dirty="0">
              <a:latin typeface="Script MT Bold" panose="030406020406070809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Acorn Sweets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84864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37712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Pinecone Turkeys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080247"/>
            <a:ext cx="4330349" cy="2819400"/>
          </a:xfrm>
        </p:spPr>
      </p:pic>
      <p:sp>
        <p:nvSpPr>
          <p:cNvPr id="5" name="TextBox 4"/>
          <p:cNvSpPr txBox="1"/>
          <p:nvPr/>
        </p:nvSpPr>
        <p:spPr>
          <a:xfrm>
            <a:off x="4070173" y="40386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Pinecone Science!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4800"/>
            <a:ext cx="1676400" cy="2350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87"/>
          <a:stretch/>
        </p:blipFill>
        <p:spPr>
          <a:xfrm>
            <a:off x="4876800" y="4817006"/>
            <a:ext cx="3657600" cy="15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_feas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111B2EB-D8F6-41DE-A131-963A39A88F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Feast design slides</Template>
  <TotalTime>1307</TotalTime>
  <Words>242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Charlemagne Std</vt:lpstr>
      <vt:lpstr>Imprint MT Shadow</vt:lpstr>
      <vt:lpstr>Script MT Bold</vt:lpstr>
      <vt:lpstr>Times New Roman</vt:lpstr>
      <vt:lpstr>the_feast</vt:lpstr>
      <vt:lpstr>Acrobat Document</vt:lpstr>
      <vt:lpstr>Gobble! Gobble!</vt:lpstr>
      <vt:lpstr>G is for Gratitude</vt:lpstr>
      <vt:lpstr>Delight in the Little Things</vt:lpstr>
      <vt:lpstr>PBS Learning Media Holidays and more…</vt:lpstr>
      <vt:lpstr>Count Your Blessings</vt:lpstr>
      <vt:lpstr>More Counting…</vt:lpstr>
      <vt:lpstr>Gratitude Tablecloth</vt:lpstr>
      <vt:lpstr>Acorn Sweets</vt:lpstr>
      <vt:lpstr>Pinecone Turkeys</vt:lpstr>
      <vt:lpstr>Paper Bag Turkeys</vt:lpstr>
      <vt:lpstr>PowerPoint Presentation</vt:lpstr>
      <vt:lpstr>Shaker Craft</vt:lpstr>
      <vt:lpstr>PowerPoint Presentation</vt:lpstr>
      <vt:lpstr>Tabletop Bow &amp; Arrows</vt:lpstr>
      <vt:lpstr>Thankful Pie for older kiddos…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Gobble Gobble</dc:title>
  <dc:creator>Tasha Weinstein</dc:creator>
  <cp:keywords/>
  <cp:lastModifiedBy>Tasha Weinstein </cp:lastModifiedBy>
  <cp:revision>42</cp:revision>
  <dcterms:created xsi:type="dcterms:W3CDTF">2014-10-13T14:09:15Z</dcterms:created>
  <dcterms:modified xsi:type="dcterms:W3CDTF">2014-11-13T22:00:28Z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TC103368189990</vt:lpwstr>
  </property>
</Properties>
</file>