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9" r:id="rId1"/>
  </p:sldMasterIdLst>
  <p:notesMasterIdLst>
    <p:notesMasterId r:id="rId24"/>
  </p:notesMasterIdLst>
  <p:sldIdLst>
    <p:sldId id="317" r:id="rId2"/>
    <p:sldId id="330" r:id="rId3"/>
    <p:sldId id="261" r:id="rId4"/>
    <p:sldId id="266" r:id="rId5"/>
    <p:sldId id="267" r:id="rId6"/>
    <p:sldId id="268" r:id="rId7"/>
    <p:sldId id="328" r:id="rId8"/>
    <p:sldId id="269" r:id="rId9"/>
    <p:sldId id="258" r:id="rId10"/>
    <p:sldId id="318" r:id="rId11"/>
    <p:sldId id="272" r:id="rId12"/>
    <p:sldId id="263" r:id="rId13"/>
    <p:sldId id="274" r:id="rId14"/>
    <p:sldId id="297" r:id="rId15"/>
    <p:sldId id="321" r:id="rId16"/>
    <p:sldId id="334" r:id="rId17"/>
    <p:sldId id="333" r:id="rId18"/>
    <p:sldId id="335" r:id="rId19"/>
    <p:sldId id="336" r:id="rId20"/>
    <p:sldId id="331" r:id="rId21"/>
    <p:sldId id="332" r:id="rId22"/>
    <p:sldId id="316" r:id="rId2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FF99"/>
    <a:srgbClr val="99FF99"/>
    <a:srgbClr val="00CC00"/>
    <a:srgbClr val="FF00FF"/>
    <a:srgbClr val="FFCC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p:scale>
          <a:sx n="75" d="100"/>
          <a:sy n="75" d="100"/>
        </p:scale>
        <p:origin x="3224" y="1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lt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5D839516-E358-5646-9A8B-9DB1FB3E831E}" type="slidenum">
              <a:rPr lang="en-US" altLang="en-US"/>
              <a:pPr/>
              <a:t>‹#›</a:t>
            </a:fld>
            <a:endParaRPr lang="en-US" altLang="en-US"/>
          </a:p>
        </p:txBody>
      </p:sp>
    </p:spTree>
    <p:extLst>
      <p:ext uri="{BB962C8B-B14F-4D97-AF65-F5344CB8AC3E}">
        <p14:creationId xmlns:p14="http://schemas.microsoft.com/office/powerpoint/2010/main" val="9833101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22D3227-834A-B545-B0EF-635231DD5258}" type="slidenum">
              <a:rPr lang="en-US" altLang="en-US" sz="1200"/>
              <a:pPr/>
              <a:t>1</a:t>
            </a:fld>
            <a:endParaRPr lang="en-US" altLang="en-US" sz="1200"/>
          </a:p>
        </p:txBody>
      </p:sp>
      <p:sp>
        <p:nvSpPr>
          <p:cNvPr id="90114" name="Rectangle 2"/>
          <p:cNvSpPr>
            <a:spLocks noGrp="1" noRot="1" noChangeAspect="1" noChangeArrowheads="1" noTextEdit="1"/>
          </p:cNvSpPr>
          <p:nvPr>
            <p:ph type="sldImg"/>
          </p:nvPr>
        </p:nvSpPr>
        <p:spPr>
          <a:ln/>
          <a:extLst/>
        </p:spPr>
      </p:sp>
      <p:sp>
        <p:nvSpPr>
          <p:cNvPr id="9011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606489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463F35E-C13F-6440-8C54-BB1924401151}" type="slidenum">
              <a:rPr lang="en-US" altLang="en-US" sz="1200"/>
              <a:pPr/>
              <a:t>3</a:t>
            </a:fld>
            <a:endParaRPr lang="en-US" altLang="en-US" sz="1200"/>
          </a:p>
        </p:txBody>
      </p:sp>
      <p:sp>
        <p:nvSpPr>
          <p:cNvPr id="13314" name="Rectangle 2"/>
          <p:cNvSpPr>
            <a:spLocks noGrp="1" noRot="1" noChangeAspect="1" noChangeArrowheads="1" noTextEdit="1"/>
          </p:cNvSpPr>
          <p:nvPr>
            <p:ph type="sldImg"/>
          </p:nvPr>
        </p:nvSpPr>
        <p:spPr>
          <a:xfrm>
            <a:off x="1144588" y="684213"/>
            <a:ext cx="4572000" cy="3429000"/>
          </a:xfrm>
          <a:ln/>
          <a:extLst/>
        </p:spPr>
      </p:sp>
      <p:sp>
        <p:nvSpPr>
          <p:cNvPr id="13315" name="Rectangle 3"/>
          <p:cNvSpPr>
            <a:spLocks noGrp="1" noChangeArrowheads="1"/>
          </p:cNvSpPr>
          <p:nvPr>
            <p:ph type="body" idx="1"/>
          </p:nvPr>
        </p:nvSpPr>
        <p:spPr>
          <a:xfrm>
            <a:off x="685800" y="4343400"/>
            <a:ext cx="5486400" cy="4116388"/>
          </a:xfrm>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2105641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9B47EA4-FC50-4B42-B6CB-3C6BBB53B223}" type="slidenum">
              <a:rPr lang="en-US" altLang="en-US" sz="1200"/>
              <a:pPr/>
              <a:t>9</a:t>
            </a:fld>
            <a:endParaRPr lang="en-US" altLang="en-US" sz="120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buFontTx/>
              <a:buChar char="-"/>
              <a:defRPr/>
            </a:pPr>
            <a:r>
              <a:rPr lang="en-US" smtClean="0">
                <a:latin typeface="Arial" pitchFamily="34" charset="0"/>
                <a:ea typeface="ＭＳ Ｐゴシック" pitchFamily="34" charset="-128"/>
              </a:rPr>
              <a:t>Each day the kids watch the show, then transform into one character and practice his/her skill.  Role play is important part of the brand.</a:t>
            </a:r>
          </a:p>
          <a:p>
            <a:pPr eaLnBrk="1" hangingPunct="1">
              <a:buFontTx/>
              <a:buChar char="-"/>
              <a:defRPr/>
            </a:pPr>
            <a:endParaRPr lang="en-US" smtClean="0">
              <a:latin typeface="Arial" pitchFamily="34" charset="0"/>
              <a:ea typeface="ＭＳ Ｐゴシック" pitchFamily="34" charset="-128"/>
            </a:endParaRPr>
          </a:p>
          <a:p>
            <a:pPr eaLnBrk="1" hangingPunct="1">
              <a:buFontTx/>
              <a:buChar char="-"/>
              <a:defRPr/>
            </a:pPr>
            <a:r>
              <a:rPr lang="en-US" smtClean="0">
                <a:latin typeface="Arial" pitchFamily="34" charset="0"/>
                <a:ea typeface="ＭＳ Ｐゴシック" pitchFamily="34" charset="-128"/>
              </a:rPr>
              <a:t> they play out that character</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game and participate in extended learning activities that take that skill and apply it to popular games like Bingo, Charades, Basketball, and Relay</a:t>
            </a:r>
          </a:p>
          <a:p>
            <a:pPr eaLnBrk="1" hangingPunct="1">
              <a:buFontTx/>
              <a:buChar char="-"/>
              <a:defRPr/>
            </a:pPr>
            <a:endParaRPr lang="en-US" smtClean="0">
              <a:latin typeface="Arial" pitchFamily="34" charset="0"/>
              <a:ea typeface="ＭＳ Ｐゴシック" pitchFamily="34" charset="-128"/>
            </a:endParaRPr>
          </a:p>
          <a:p>
            <a:pPr eaLnBrk="1" hangingPunct="1">
              <a:buFontTx/>
              <a:buChar char="-"/>
              <a:defRPr/>
            </a:pPr>
            <a:r>
              <a:rPr lang="en-US" smtClean="0">
                <a:latin typeface="Arial" pitchFamily="34" charset="0"/>
                <a:ea typeface="ＭＳ Ｐゴシック" pitchFamily="34" charset="-128"/>
              </a:rPr>
              <a:t>- on the last day, parents are invited to watch their children perform the games that they learned during the week</a:t>
            </a:r>
          </a:p>
          <a:p>
            <a:pPr eaLnBrk="1" hangingPunct="1">
              <a:buFontTx/>
              <a:buChar char="-"/>
              <a:defRPr/>
            </a:pPr>
            <a:endParaRPr lang="en-US" smtClean="0">
              <a:latin typeface="Arial" pitchFamily="34" charset="0"/>
              <a:ea typeface="ＭＳ Ｐゴシック" pitchFamily="34" charset="-128"/>
            </a:endParaRPr>
          </a:p>
          <a:p>
            <a:pPr eaLnBrk="1" hangingPunct="1">
              <a:buFontTx/>
              <a:buChar char="-"/>
              <a:defRPr/>
            </a:pPr>
            <a:r>
              <a:rPr lang="en-US" smtClean="0">
                <a:latin typeface="Arial" pitchFamily="34" charset="0"/>
                <a:ea typeface="ＭＳ Ｐゴシック" pitchFamily="34" charset="-128"/>
              </a:rPr>
              <a:t> children and families get to meet a SW costume character and participate in a photo op</a:t>
            </a:r>
          </a:p>
          <a:p>
            <a:pPr eaLnBrk="1" hangingPunct="1">
              <a:buFontTx/>
              <a:buChar char="-"/>
              <a:defRPr/>
            </a:pPr>
            <a:endParaRPr lang="en-US" smtClean="0">
              <a:latin typeface="Arial" pitchFamily="34" charset="0"/>
              <a:ea typeface="ＭＳ Ｐゴシック" pitchFamily="34" charset="-128"/>
            </a:endParaRPr>
          </a:p>
          <a:p>
            <a:pPr eaLnBrk="1" hangingPunct="1">
              <a:buFontTx/>
              <a:buChar char="-"/>
              <a:defRPr/>
            </a:pPr>
            <a:r>
              <a:rPr lang="en-US" smtClean="0">
                <a:latin typeface="Arial" pitchFamily="34" charset="0"/>
                <a:ea typeface="ＭＳ Ｐゴシック" pitchFamily="34" charset="-128"/>
              </a:rPr>
              <a:t> We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ve developed a lot of material that can be repurposed, it</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a constantly evolving program, so we can look to develop new games and activities to refresh it </a:t>
            </a:r>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136074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p:txBody>
          <a:bodyPr/>
          <a:lstStyle/>
          <a:p>
            <a:pPr eaLnBrk="1" hangingPunct="1">
              <a:spcBef>
                <a:spcPct val="0"/>
              </a:spcBef>
              <a:defRPr/>
            </a:pPr>
            <a:endParaRPr lang="en-US" b="1" smtClean="0">
              <a:ea typeface="ＭＳ Ｐゴシック" pitchFamily="34" charset="-128"/>
            </a:endParaRPr>
          </a:p>
        </p:txBody>
      </p:sp>
      <p:sp>
        <p:nvSpPr>
          <p:cNvPr id="286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50" tIns="45825" rIns="91650" bIns="45825"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5526A411-A10A-A344-A2CF-E8F9CE8B2A84}" type="slidenum">
              <a:rPr lang="en-US" altLang="en-US" sz="1200">
                <a:latin typeface="Verdana" charset="0"/>
              </a:rPr>
              <a:pPr algn="r"/>
              <a:t>10</a:t>
            </a:fld>
            <a:endParaRPr lang="en-US" altLang="en-US" sz="1200">
              <a:latin typeface="Verdana" charset="0"/>
            </a:endParaRPr>
          </a:p>
        </p:txBody>
      </p:sp>
    </p:spTree>
    <p:extLst>
      <p:ext uri="{BB962C8B-B14F-4D97-AF65-F5344CB8AC3E}">
        <p14:creationId xmlns:p14="http://schemas.microsoft.com/office/powerpoint/2010/main" val="735217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972AC9E-5257-1743-90FD-A6B9A77B896D}" type="slidenum">
              <a:rPr lang="en-US" altLang="en-US" sz="1200"/>
              <a:pPr/>
              <a:t>11</a:t>
            </a:fld>
            <a:endParaRPr lang="en-US" altLang="en-US" sz="1200"/>
          </a:p>
        </p:txBody>
      </p:sp>
      <p:sp>
        <p:nvSpPr>
          <p:cNvPr id="26626" name="Rectangle 2"/>
          <p:cNvSpPr>
            <a:spLocks noGrp="1" noRot="1" noChangeAspect="1" noChangeArrowheads="1" noTextEdit="1"/>
          </p:cNvSpPr>
          <p:nvPr>
            <p:ph type="sldImg"/>
          </p:nvPr>
        </p:nvSpPr>
        <p:spPr>
          <a:ln/>
          <a:extLst/>
        </p:spPr>
      </p:sp>
      <p:sp>
        <p:nvSpPr>
          <p:cNvPr id="26627" name="Rectangle 3"/>
          <p:cNvSpPr>
            <a:spLocks noGrp="1" noChangeArrowheads="1"/>
          </p:cNvSpPr>
          <p:nvPr>
            <p:ph type="body" idx="1"/>
          </p:nvPr>
        </p:nvSpPr>
        <p:spPr/>
        <p:txBody>
          <a:bodyPr/>
          <a:lstStyle/>
          <a:p>
            <a:pPr eaLnBrk="1" hangingPunct="1">
              <a:defRPr/>
            </a:pPr>
            <a:r>
              <a:rPr lang="en-US" smtClean="0">
                <a:latin typeface="Arial" pitchFamily="34" charset="0"/>
                <a:ea typeface="ＭＳ Ｐゴシック" pitchFamily="34" charset="-128"/>
              </a:rPr>
              <a:t>Beth Phillips at the Florida Center for Reading Research analyzed the data from student assessments in 2008.  Kids should statistically significant gains across all skills taught.</a:t>
            </a:r>
          </a:p>
          <a:p>
            <a:pPr eaLnBrk="1" hangingPunct="1">
              <a:defRPr/>
            </a:pPr>
            <a:endParaRPr lang="en-US" smtClean="0">
              <a:latin typeface="Arial" pitchFamily="34" charset="0"/>
              <a:ea typeface="ＭＳ Ｐゴシック" pitchFamily="34" charset="-128"/>
            </a:endParaRPr>
          </a:p>
          <a:p>
            <a:pPr eaLnBrk="1" hangingPunct="1">
              <a:defRPr/>
            </a:pPr>
            <a:r>
              <a:rPr lang="en-US" smtClean="0">
                <a:latin typeface="Arial" pitchFamily="34" charset="0"/>
                <a:ea typeface="ＭＳ Ｐゴシック" pitchFamily="34" charset="-128"/>
              </a:rPr>
              <a:t>- Not only are kids having fun and interacting with the brand, they are learning, which shows we are satisfying the DOE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objectives.</a:t>
            </a:r>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85315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75F3E99-F7AA-F74A-8984-96D1BCCCDEEF}" type="slidenum">
              <a:rPr lang="en-US" altLang="en-US" sz="1200"/>
              <a:pPr/>
              <a:t>13</a:t>
            </a:fld>
            <a:endParaRPr lang="en-US" altLang="en-US" sz="1200"/>
          </a:p>
        </p:txBody>
      </p:sp>
      <p:sp>
        <p:nvSpPr>
          <p:cNvPr id="32770" name="Rectangle 2"/>
          <p:cNvSpPr>
            <a:spLocks noGrp="1" noRot="1" noChangeAspect="1" noChangeArrowheads="1" noTextEdit="1"/>
          </p:cNvSpPr>
          <p:nvPr>
            <p:ph type="sldImg"/>
          </p:nvPr>
        </p:nvSpPr>
        <p:spPr>
          <a:xfrm>
            <a:off x="1143000" y="684213"/>
            <a:ext cx="4572000" cy="3429000"/>
          </a:xfrm>
          <a:ln/>
          <a:extLst/>
        </p:spPr>
      </p:sp>
      <p:sp>
        <p:nvSpPr>
          <p:cNvPr id="32771" name="Rectangle 3"/>
          <p:cNvSpPr>
            <a:spLocks noGrp="1" noChangeArrowheads="1"/>
          </p:cNvSpPr>
          <p:nvPr>
            <p:ph type="body" idx="1"/>
          </p:nvPr>
        </p:nvSpPr>
        <p:spPr>
          <a:xfrm>
            <a:off x="685800" y="4343400"/>
            <a:ext cx="5486400" cy="4116388"/>
          </a:xfrm>
        </p:spPr>
        <p:txBody>
          <a:bodyPr/>
          <a:lstStyle/>
          <a:p>
            <a:pPr eaLnBrk="1" hangingPunct="1">
              <a:defRPr/>
            </a:pPr>
            <a:endParaRPr lang="en-US" smtClean="0">
              <a:solidFill>
                <a:srgbClr val="FF0000"/>
              </a:solidFill>
              <a:cs typeface="+mn-cs"/>
            </a:endParaRPr>
          </a:p>
        </p:txBody>
      </p:sp>
    </p:spTree>
    <p:extLst>
      <p:ext uri="{BB962C8B-B14F-4D97-AF65-F5344CB8AC3E}">
        <p14:creationId xmlns:p14="http://schemas.microsoft.com/office/powerpoint/2010/main" val="741866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B38136E-E6AB-4C46-9108-2EBB356334E9}" type="slidenum">
              <a:rPr lang="en-US" altLang="en-US" sz="1200"/>
              <a:pPr/>
              <a:t>14</a:t>
            </a:fld>
            <a:endParaRPr lang="en-US" altLang="en-US" sz="1200"/>
          </a:p>
        </p:txBody>
      </p:sp>
      <p:sp>
        <p:nvSpPr>
          <p:cNvPr id="63490" name="Rectangle 2"/>
          <p:cNvSpPr>
            <a:spLocks noGrp="1" noRot="1" noChangeAspect="1" noChangeArrowheads="1" noTextEdit="1"/>
          </p:cNvSpPr>
          <p:nvPr>
            <p:ph type="sldImg"/>
          </p:nvPr>
        </p:nvSpPr>
        <p:spPr>
          <a:solidFill>
            <a:srgbClr val="FFFFFF"/>
          </a:solidFill>
          <a:ln/>
          <a:extLst/>
        </p:spPr>
      </p:sp>
      <p:sp>
        <p:nvSpPr>
          <p:cNvPr id="63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smtClean="0">
                <a:cs typeface="+mn-cs"/>
              </a:rPr>
              <a:t>1. At IPTV, we often build from the broadcast for our local educational activities. Using this approach provides a connection for children and families.</a:t>
            </a:r>
          </a:p>
        </p:txBody>
      </p:sp>
    </p:spTree>
    <p:extLst>
      <p:ext uri="{BB962C8B-B14F-4D97-AF65-F5344CB8AC3E}">
        <p14:creationId xmlns:p14="http://schemas.microsoft.com/office/powerpoint/2010/main" val="260126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FDD79C9-B636-E248-BE41-DCFDA6F33B9D}" type="slidenum">
              <a:rPr lang="en-US" altLang="en-US" sz="1200">
                <a:ea typeface="ヒラギノ角ゴ Pro W3" charset="-128"/>
              </a:rPr>
              <a:pPr/>
              <a:t>22</a:t>
            </a:fld>
            <a:endParaRPr lang="en-US" altLang="en-US" sz="1200">
              <a:ea typeface="ヒラギノ角ゴ Pro W3" charset="-128"/>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ea typeface="ヒラギノ角ゴ Pro W3" charset="0"/>
              <a:cs typeface="ヒラギノ角ゴ Pro W3" charset="0"/>
            </a:endParaRPr>
          </a:p>
        </p:txBody>
      </p:sp>
    </p:spTree>
    <p:extLst>
      <p:ext uri="{BB962C8B-B14F-4D97-AF65-F5344CB8AC3E}">
        <p14:creationId xmlns:p14="http://schemas.microsoft.com/office/powerpoint/2010/main" val="1824981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FE93380-C061-5540-8FC1-A5913E477855}" type="slidenum">
              <a:rPr lang="en-US" altLang="en-US"/>
              <a:pPr/>
              <a:t>‹#›</a:t>
            </a:fld>
            <a:endParaRPr lang="en-US" altLang="en-US"/>
          </a:p>
        </p:txBody>
      </p:sp>
    </p:spTree>
    <p:extLst>
      <p:ext uri="{BB962C8B-B14F-4D97-AF65-F5344CB8AC3E}">
        <p14:creationId xmlns:p14="http://schemas.microsoft.com/office/powerpoint/2010/main" val="529663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5AC4438-4793-B84E-B46D-95D61BF43FC4}" type="slidenum">
              <a:rPr lang="en-US" altLang="en-US"/>
              <a:pPr/>
              <a:t>‹#›</a:t>
            </a:fld>
            <a:endParaRPr lang="en-US" altLang="en-US"/>
          </a:p>
        </p:txBody>
      </p:sp>
    </p:spTree>
    <p:extLst>
      <p:ext uri="{BB962C8B-B14F-4D97-AF65-F5344CB8AC3E}">
        <p14:creationId xmlns:p14="http://schemas.microsoft.com/office/powerpoint/2010/main" val="904474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2EE936-BD3F-064F-8EFA-594F0E5E144E}" type="slidenum">
              <a:rPr lang="en-US" altLang="en-US"/>
              <a:pPr/>
              <a:t>‹#›</a:t>
            </a:fld>
            <a:endParaRPr lang="en-US" altLang="en-US"/>
          </a:p>
        </p:txBody>
      </p:sp>
    </p:spTree>
    <p:extLst>
      <p:ext uri="{BB962C8B-B14F-4D97-AF65-F5344CB8AC3E}">
        <p14:creationId xmlns:p14="http://schemas.microsoft.com/office/powerpoint/2010/main" val="1611331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6610504-A6D1-5D4C-80FA-69E688DE3629}" type="slidenum">
              <a:rPr lang="en-US" altLang="en-US"/>
              <a:pPr/>
              <a:t>‹#›</a:t>
            </a:fld>
            <a:endParaRPr lang="en-US" altLang="en-US"/>
          </a:p>
        </p:txBody>
      </p:sp>
    </p:spTree>
    <p:extLst>
      <p:ext uri="{BB962C8B-B14F-4D97-AF65-F5344CB8AC3E}">
        <p14:creationId xmlns:p14="http://schemas.microsoft.com/office/powerpoint/2010/main" val="735484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DCD0516-1015-F841-A885-4E35B01F9F79}" type="slidenum">
              <a:rPr lang="en-US" altLang="en-US"/>
              <a:pPr/>
              <a:t>‹#›</a:t>
            </a:fld>
            <a:endParaRPr lang="en-US" altLang="en-US"/>
          </a:p>
        </p:txBody>
      </p:sp>
    </p:spTree>
    <p:extLst>
      <p:ext uri="{BB962C8B-B14F-4D97-AF65-F5344CB8AC3E}">
        <p14:creationId xmlns:p14="http://schemas.microsoft.com/office/powerpoint/2010/main" val="36371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6EFE369-989F-FD41-9044-852E7548A64C}" type="slidenum">
              <a:rPr lang="en-US" altLang="en-US"/>
              <a:pPr/>
              <a:t>‹#›</a:t>
            </a:fld>
            <a:endParaRPr lang="en-US" altLang="en-US"/>
          </a:p>
        </p:txBody>
      </p:sp>
    </p:spTree>
    <p:extLst>
      <p:ext uri="{BB962C8B-B14F-4D97-AF65-F5344CB8AC3E}">
        <p14:creationId xmlns:p14="http://schemas.microsoft.com/office/powerpoint/2010/main" val="1234134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8F4D6E6-9ACA-E040-A27D-949554511434}" type="slidenum">
              <a:rPr lang="en-US" altLang="en-US"/>
              <a:pPr/>
              <a:t>‹#›</a:t>
            </a:fld>
            <a:endParaRPr lang="en-US" altLang="en-US"/>
          </a:p>
        </p:txBody>
      </p:sp>
    </p:spTree>
    <p:extLst>
      <p:ext uri="{BB962C8B-B14F-4D97-AF65-F5344CB8AC3E}">
        <p14:creationId xmlns:p14="http://schemas.microsoft.com/office/powerpoint/2010/main" val="169499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DDCC82F-52F6-CE4D-B590-780C8C9E01F2}" type="slidenum">
              <a:rPr lang="en-US" altLang="en-US"/>
              <a:pPr/>
              <a:t>‹#›</a:t>
            </a:fld>
            <a:endParaRPr lang="en-US" altLang="en-US"/>
          </a:p>
        </p:txBody>
      </p:sp>
    </p:spTree>
    <p:extLst>
      <p:ext uri="{BB962C8B-B14F-4D97-AF65-F5344CB8AC3E}">
        <p14:creationId xmlns:p14="http://schemas.microsoft.com/office/powerpoint/2010/main" val="1347731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0EB03D0-A0AB-BA46-91D4-BF0BCEE94F11}" type="slidenum">
              <a:rPr lang="en-US" altLang="en-US"/>
              <a:pPr/>
              <a:t>‹#›</a:t>
            </a:fld>
            <a:endParaRPr lang="en-US" altLang="en-US"/>
          </a:p>
        </p:txBody>
      </p:sp>
    </p:spTree>
    <p:extLst>
      <p:ext uri="{BB962C8B-B14F-4D97-AF65-F5344CB8AC3E}">
        <p14:creationId xmlns:p14="http://schemas.microsoft.com/office/powerpoint/2010/main" val="1805715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37A0C6A-946C-C14D-A26F-7C047B994276}" type="slidenum">
              <a:rPr lang="en-US" altLang="en-US"/>
              <a:pPr/>
              <a:t>‹#›</a:t>
            </a:fld>
            <a:endParaRPr lang="en-US" altLang="en-US"/>
          </a:p>
        </p:txBody>
      </p:sp>
    </p:spTree>
    <p:extLst>
      <p:ext uri="{BB962C8B-B14F-4D97-AF65-F5344CB8AC3E}">
        <p14:creationId xmlns:p14="http://schemas.microsoft.com/office/powerpoint/2010/main" val="423761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47358A9-CB29-9741-9785-248C0C4A6D49}" type="slidenum">
              <a:rPr lang="en-US" altLang="en-US"/>
              <a:pPr/>
              <a:t>‹#›</a:t>
            </a:fld>
            <a:endParaRPr lang="en-US" altLang="en-US"/>
          </a:p>
        </p:txBody>
      </p:sp>
    </p:spTree>
    <p:extLst>
      <p:ext uri="{BB962C8B-B14F-4D97-AF65-F5344CB8AC3E}">
        <p14:creationId xmlns:p14="http://schemas.microsoft.com/office/powerpoint/2010/main" val="10992863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12FE1E53-0117-D143-AEB8-EB1529429E8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fsu.org/education/pdfs/WFSU-Super-Why-Assessment-Analysis-2013.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hyperlink" Target="http://www.pbskids.org/superwhy" TargetMode="External"/><Relationship Id="rId4" Type="http://schemas.openxmlformats.org/officeDocument/2006/relationships/image" Target="../media/image35.jpe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bs.org/parents/superwhy/activities/index.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hyperlink" Target="http://www.pbs.org/parents/superwhy/resources/index.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hyperlink" Target="http://www.youtube.com/watch?v=y_nPuYSesE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4" Type="http://schemas.openxmlformats.org/officeDocument/2006/relationships/image" Target="../media/image6.wmf"/><Relationship Id="rId5" Type="http://schemas.openxmlformats.org/officeDocument/2006/relationships/image" Target="../media/image7.wmf"/><Relationship Id="rId1" Type="http://schemas.openxmlformats.org/officeDocument/2006/relationships/slideLayout" Target="../slideLayouts/slideLayout1.xml"/><Relationship Id="rId2" Type="http://schemas.openxmlformats.org/officeDocument/2006/relationships/image" Target="../media/image4.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summerlearningactivities.com/PBS/activities.html" TargetMode="External"/><Relationship Id="rId3"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leapfrog.com/en-us/learning-path" TargetMode="Externa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914400" y="3030538"/>
            <a:ext cx="7772400" cy="2379662"/>
          </a:xfrm>
        </p:spPr>
        <p:txBody>
          <a:bodyPr/>
          <a:lstStyle/>
          <a:p>
            <a:pPr algn="ctr" eaLnBrk="1" hangingPunct="1">
              <a:lnSpc>
                <a:spcPct val="90000"/>
              </a:lnSpc>
              <a:buFontTx/>
              <a:buNone/>
              <a:defRPr/>
            </a:pPr>
            <a:endParaRPr lang="en-US" altLang="en-US" sz="2400" b="1" dirty="0" smtClean="0"/>
          </a:p>
          <a:p>
            <a:pPr marL="0" indent="0" algn="ctr" eaLnBrk="1" hangingPunct="1">
              <a:lnSpc>
                <a:spcPct val="90000"/>
              </a:lnSpc>
              <a:buFontTx/>
              <a:buNone/>
              <a:defRPr/>
            </a:pPr>
            <a:r>
              <a:rPr lang="en-US" altLang="en-US" sz="2400" b="1" i="1" dirty="0" smtClean="0">
                <a:solidFill>
                  <a:srgbClr val="00CC00"/>
                </a:solidFill>
              </a:rPr>
              <a:t>Transforming Pre-</a:t>
            </a:r>
            <a:r>
              <a:rPr lang="en-US" altLang="en-US" sz="2400" b="1" i="1" dirty="0" err="1" smtClean="0">
                <a:solidFill>
                  <a:srgbClr val="00CC00"/>
                </a:solidFill>
              </a:rPr>
              <a:t>Schoolers</a:t>
            </a:r>
            <a:r>
              <a:rPr lang="en-US" altLang="en-US" sz="2400" b="1" i="1" dirty="0" smtClean="0">
                <a:solidFill>
                  <a:srgbClr val="00CC00"/>
                </a:solidFill>
              </a:rPr>
              <a:t> into Super Readers </a:t>
            </a:r>
          </a:p>
          <a:p>
            <a:pPr marL="0" indent="0" algn="ctr" eaLnBrk="1" hangingPunct="1">
              <a:lnSpc>
                <a:spcPct val="90000"/>
              </a:lnSpc>
              <a:buFontTx/>
              <a:buNone/>
              <a:defRPr/>
            </a:pPr>
            <a:r>
              <a:rPr lang="en-US" altLang="en-US" sz="2400" b="1" i="1" dirty="0" smtClean="0">
                <a:solidFill>
                  <a:srgbClr val="00CC00"/>
                </a:solidFill>
              </a:rPr>
              <a:t>1 episode at a time…</a:t>
            </a:r>
          </a:p>
          <a:p>
            <a:pPr marL="0" indent="0" algn="ctr" eaLnBrk="1" hangingPunct="1">
              <a:lnSpc>
                <a:spcPct val="90000"/>
              </a:lnSpc>
              <a:buFontTx/>
              <a:buNone/>
              <a:defRPr/>
            </a:pPr>
            <a:endParaRPr lang="en-US" altLang="en-US" sz="2400" b="1" i="1" dirty="0">
              <a:solidFill>
                <a:srgbClr val="00CC00"/>
              </a:solidFill>
            </a:endParaRPr>
          </a:p>
          <a:p>
            <a:pPr marL="0" indent="0" algn="ctr" eaLnBrk="1" hangingPunct="1">
              <a:lnSpc>
                <a:spcPct val="90000"/>
              </a:lnSpc>
              <a:buFontTx/>
              <a:buNone/>
              <a:defRPr/>
            </a:pPr>
            <a:endParaRPr lang="en-US" altLang="en-US" sz="2400" b="1" i="1" dirty="0" smtClean="0">
              <a:solidFill>
                <a:srgbClr val="00CC00"/>
              </a:solidFill>
            </a:endParaRPr>
          </a:p>
          <a:p>
            <a:pPr marL="0" indent="0" algn="r" eaLnBrk="1" hangingPunct="1">
              <a:lnSpc>
                <a:spcPct val="90000"/>
              </a:lnSpc>
              <a:buFontTx/>
              <a:buNone/>
              <a:defRPr/>
            </a:pPr>
            <a:r>
              <a:rPr lang="en-US" altLang="en-US" sz="1800" b="1" i="1" dirty="0" smtClean="0">
                <a:solidFill>
                  <a:srgbClr val="0066FF"/>
                </a:solidFill>
              </a:rPr>
              <a:t>May 8</a:t>
            </a:r>
            <a:r>
              <a:rPr lang="en-US" altLang="en-US" sz="1800" b="1" i="1" baseline="30000" dirty="0" smtClean="0">
                <a:solidFill>
                  <a:srgbClr val="0066FF"/>
                </a:solidFill>
              </a:rPr>
              <a:t>th</a:t>
            </a:r>
            <a:r>
              <a:rPr lang="en-US" altLang="en-US" sz="1800" b="1" i="1" dirty="0" smtClean="0">
                <a:solidFill>
                  <a:srgbClr val="0066FF"/>
                </a:solidFill>
              </a:rPr>
              <a:t>, 2014</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5715000"/>
            <a:ext cx="17938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76400" y="1371600"/>
            <a:ext cx="6532558" cy="175432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1">
                      <a:satMod val="175000"/>
                      <a:alpha val="40000"/>
                    </a:schemeClr>
                  </a:glow>
                  <a:outerShdw blurRad="50800" dist="39000" dir="5460000" algn="tl">
                    <a:srgbClr val="000000">
                      <a:alpha val="38000"/>
                    </a:srgbClr>
                  </a:outerShdw>
                </a:effectLst>
                <a:latin typeface="Arial" pitchFamily="34" charset="0"/>
                <a:ea typeface="ＭＳ Ｐゴシック" pitchFamily="34" charset="-128"/>
              </a:rPr>
              <a:t>S… is for Summer </a:t>
            </a:r>
          </a:p>
          <a:p>
            <a:pPr algn="ctr">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1">
                      <a:satMod val="175000"/>
                      <a:alpha val="40000"/>
                    </a:schemeClr>
                  </a:glow>
                  <a:outerShdw blurRad="50800" dist="39000" dir="5460000" algn="tl">
                    <a:srgbClr val="000000">
                      <a:alpha val="38000"/>
                    </a:srgbClr>
                  </a:outerShdw>
                </a:effectLst>
                <a:latin typeface="Arial" pitchFamily="34" charset="0"/>
                <a:ea typeface="ＭＳ Ｐゴシック" pitchFamily="34" charset="-128"/>
              </a:rPr>
              <a:t>&amp; for SUPER WHY</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10399">
            <a:off x="838200" y="3690938"/>
            <a:ext cx="4560888"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path" presetSubtype="0" accel="50000" decel="50000" fill="hold" nodeType="clickEffect">
                                  <p:stCondLst>
                                    <p:cond delay="0"/>
                                  </p:stCondLst>
                                  <p:childTnLst>
                                    <p:animMotion origin="layout" path="M -2.22222E-6 1.48148E-6 L 0.60903 -0.52616 " pathEditMode="relative" rAng="0" ptsTypes="AA">
                                      <p:cBhvr>
                                        <p:cTn id="13" dur="2000" fill="hold"/>
                                        <p:tgtEl>
                                          <p:spTgt spid="2052"/>
                                        </p:tgtEl>
                                        <p:attrNameLst>
                                          <p:attrName>ppt_x</p:attrName>
                                          <p:attrName>ppt_y</p:attrName>
                                        </p:attrNameLst>
                                      </p:cBhvr>
                                      <p:rCtr x="30451" y="-26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4" descr="Screen shot 2011-10-24 at 8.20.45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59699">
            <a:off x="4383088" y="3744913"/>
            <a:ext cx="4259262"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descr="Screen shot 2011-10-24 at 8.22.17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27495">
            <a:off x="1343025" y="4759325"/>
            <a:ext cx="42322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6019800"/>
            <a:ext cx="15494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752599" y="762000"/>
            <a:ext cx="6215063" cy="830997"/>
          </a:xfrm>
          <a:prstGeom prst="rect">
            <a:avLst/>
          </a:prstGeom>
        </p:spPr>
        <p:txBody>
          <a:bodyPr>
            <a:spAutoFit/>
          </a:bodyPr>
          <a:lstStyle/>
          <a:p>
            <a:pPr algn="ctr">
              <a:defRPr/>
            </a:pPr>
            <a:r>
              <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itchFamily="34" charset="0"/>
                <a:ea typeface="ＭＳ Ｐゴシック" pitchFamily="34" charset="-128"/>
              </a:rPr>
              <a:t>Extended Learning!</a:t>
            </a:r>
          </a:p>
        </p:txBody>
      </p:sp>
      <p:pic>
        <p:nvPicPr>
          <p:cNvPr id="11270" name="Picture 3" descr="Screen shot 2011-10-24 at 8.21.01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00287">
            <a:off x="822325" y="2387600"/>
            <a:ext cx="41576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5" descr="Screen shot 2011-10-24 at 8.20.38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62632">
            <a:off x="4502150" y="1835150"/>
            <a:ext cx="4202113"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990600" y="2133600"/>
            <a:ext cx="9144000" cy="2438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tIns="0" bIns="0" anchor="ct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b="1"/>
              <a:t> </a:t>
            </a:r>
          </a:p>
          <a:p>
            <a:pPr eaLnBrk="1" hangingPunct="1"/>
            <a:endParaRPr lang="en-US" altLang="en-US" sz="2000" b="1"/>
          </a:p>
          <a:p>
            <a:pPr eaLnBrk="1" hangingPunct="1"/>
            <a:endParaRPr lang="en-US" altLang="en-US" sz="2000" b="1"/>
          </a:p>
          <a:p>
            <a:pPr eaLnBrk="1" hangingPunct="1"/>
            <a:endParaRPr lang="en-US" altLang="en-US" sz="2000" b="1"/>
          </a:p>
          <a:p>
            <a:pPr eaLnBrk="1" hangingPunct="1"/>
            <a:endParaRPr lang="en-US" altLang="en-US" sz="2000" b="1"/>
          </a:p>
          <a:p>
            <a:pPr eaLnBrk="1" hangingPunct="1"/>
            <a:endParaRPr lang="en-US" altLang="en-US" sz="2000" b="1"/>
          </a:p>
          <a:p>
            <a:pPr eaLnBrk="1" hangingPunct="1"/>
            <a:endParaRPr lang="en-US" altLang="en-US" sz="2000" b="1"/>
          </a:p>
          <a:p>
            <a:pPr eaLnBrk="1" hangingPunct="1"/>
            <a:endParaRPr lang="en-US" altLang="en-US" sz="2000" b="1"/>
          </a:p>
        </p:txBody>
      </p:sp>
      <p:sp>
        <p:nvSpPr>
          <p:cNvPr id="25604" name="Rectangle 4"/>
          <p:cNvSpPr>
            <a:spLocks noGrp="1" noChangeArrowheads="1"/>
          </p:cNvSpPr>
          <p:nvPr>
            <p:ph type="title"/>
          </p:nvPr>
        </p:nvSpPr>
        <p:spPr>
          <a:xfrm>
            <a:off x="1066800" y="912813"/>
            <a:ext cx="7772400" cy="685800"/>
          </a:xfrm>
        </p:spPr>
        <p:txBody>
          <a:bodyPr/>
          <a:lstStyle/>
          <a:p>
            <a:pPr eaLnBrk="1" hangingPunct="1">
              <a:defRPr/>
            </a:pPr>
            <a:r>
              <a:rPr lang="en-US" sz="2800" b="1" dirty="0" smtClean="0">
                <a:effectLst>
                  <a:outerShdw blurRad="38100" dist="38100" dir="2700000" algn="tl">
                    <a:srgbClr val="DDDDDD"/>
                  </a:outerShdw>
                </a:effectLst>
                <a:latin typeface="Arial Rounded MT Bold" pitchFamily="34" charset="0"/>
              </a:rPr>
              <a:t>Reading Camps Assessment Results</a:t>
            </a:r>
            <a:endParaRPr lang="en-US" sz="2400" b="1" dirty="0" smtClean="0">
              <a:effectLst>
                <a:outerShdw blurRad="38100" dist="38100" dir="2700000" algn="tl">
                  <a:srgbClr val="DDDDDD"/>
                </a:outerShdw>
              </a:effectLst>
              <a:latin typeface="Arial Rounded MT Bold" pitchFamily="34" charset="0"/>
            </a:endParaRPr>
          </a:p>
        </p:txBody>
      </p:sp>
      <p:sp>
        <p:nvSpPr>
          <p:cNvPr id="25609" name="Rectangle 9"/>
          <p:cNvSpPr>
            <a:spLocks noChangeArrowheads="1"/>
          </p:cNvSpPr>
          <p:nvPr/>
        </p:nvSpPr>
        <p:spPr bwMode="auto">
          <a:xfrm>
            <a:off x="1371600" y="1658938"/>
            <a:ext cx="7239000" cy="1016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tIns="0" bIns="0" anchor="ctr">
            <a:spAutoFit/>
          </a:bodyPr>
          <a:lstStyle/>
          <a:p>
            <a:pPr eaLnBrk="1" hangingPunct="1">
              <a:lnSpc>
                <a:spcPct val="110000"/>
              </a:lnSpc>
              <a:defRPr/>
            </a:pPr>
            <a:r>
              <a:rPr lang="en-US" sz="1500" dirty="0">
                <a:solidFill>
                  <a:srgbClr val="000000"/>
                </a:solidFill>
                <a:latin typeface="Arial Rounded MT Bold" pitchFamily="34" charset="0"/>
                <a:ea typeface="ＭＳ Ｐゴシック" pitchFamily="34" charset="-128"/>
              </a:rPr>
              <a:t>Lots of research has been done on Super Why Summer Reading Camps since 2008. Original analysis included data from 1,273 campers who attended 113 camps across the United States… including ours in Leon and Gadsden County!</a:t>
            </a:r>
          </a:p>
        </p:txBody>
      </p:sp>
      <p:sp>
        <p:nvSpPr>
          <p:cNvPr id="25610" name="Text Box 10"/>
          <p:cNvSpPr txBox="1">
            <a:spLocks noChangeArrowheads="1"/>
          </p:cNvSpPr>
          <p:nvPr/>
        </p:nvSpPr>
        <p:spPr bwMode="auto">
          <a:xfrm>
            <a:off x="2133600" y="36576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endParaRPr lang="en-US" altLang="en-US"/>
          </a:p>
        </p:txBody>
      </p:sp>
      <p:sp>
        <p:nvSpPr>
          <p:cNvPr id="25611" name="Text Box 11"/>
          <p:cNvSpPr txBox="1">
            <a:spLocks noChangeArrowheads="1"/>
          </p:cNvSpPr>
          <p:nvPr/>
        </p:nvSpPr>
        <p:spPr bwMode="auto">
          <a:xfrm>
            <a:off x="1219200" y="2590800"/>
            <a:ext cx="7543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342900" indent="-342900">
              <a:defRPr sz="2400">
                <a:solidFill>
                  <a:schemeClr val="tx1"/>
                </a:solidFill>
                <a:latin typeface="Arial" charset="0"/>
                <a:ea typeface="ＭＳ Ｐゴシック" charset="-128"/>
              </a:defRPr>
            </a:lvl1pPr>
            <a:lvl2pPr>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1">
              <a:buFontTx/>
              <a:buChar char="•"/>
            </a:pPr>
            <a:endParaRPr lang="en-US" altLang="en-US" sz="1400">
              <a:latin typeface="Comic Sans MS" charset="0"/>
            </a:endParaRPr>
          </a:p>
        </p:txBody>
      </p:sp>
      <p:sp>
        <p:nvSpPr>
          <p:cNvPr id="25612" name="Text Box 12"/>
          <p:cNvSpPr txBox="1">
            <a:spLocks noChangeArrowheads="1"/>
          </p:cNvSpPr>
          <p:nvPr/>
        </p:nvSpPr>
        <p:spPr bwMode="auto">
          <a:xfrm>
            <a:off x="1524000" y="2762250"/>
            <a:ext cx="7162800" cy="363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128"/>
              </a:defRPr>
            </a:lvl1pPr>
            <a:lvl2pPr>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buSzPct val="115000"/>
            </a:pPr>
            <a:r>
              <a:rPr lang="en-US" altLang="en-US" sz="1800">
                <a:solidFill>
                  <a:srgbClr val="C00000"/>
                </a:solidFill>
                <a:latin typeface="Arial Rounded MT Bold" charset="0"/>
              </a:rPr>
              <a:t>Across all students, significant gains were made from pre- to post- assessments for ALL skills tested!</a:t>
            </a:r>
          </a:p>
          <a:p>
            <a:pPr algn="ctr">
              <a:buSzPct val="115000"/>
            </a:pPr>
            <a:endParaRPr lang="en-US" altLang="en-US" sz="1800">
              <a:solidFill>
                <a:srgbClr val="C00000"/>
              </a:solidFill>
              <a:latin typeface="Arial Rounded MT Bold" charset="0"/>
            </a:endParaRPr>
          </a:p>
          <a:p>
            <a:pPr algn="ctr">
              <a:buSzPct val="115000"/>
            </a:pPr>
            <a:r>
              <a:rPr lang="en-US" altLang="en-US" sz="1600">
                <a:latin typeface="Arial Rounded MT Bold" charset="0"/>
              </a:rPr>
              <a:t>WFSU conducted our own Assessment Analysis on camps held during 2012. A total of 149 campers participated via 11 Super Why Summer Reading Camps held at Apalachee, Astoria Park, Bond, Ft. Braden, Hartsfield, Oak Ridge, Pineview, Riley, Ruediger, Sabal Palm and Woodville Elementary Schools.</a:t>
            </a:r>
          </a:p>
          <a:p>
            <a:pPr algn="ctr">
              <a:buSzPct val="115000"/>
            </a:pPr>
            <a:endParaRPr lang="en-US" altLang="en-US" sz="1600">
              <a:latin typeface="Arial Rounded MT Bold" charset="0"/>
            </a:endParaRPr>
          </a:p>
          <a:p>
            <a:pPr algn="ctr">
              <a:buSzPct val="115000"/>
            </a:pPr>
            <a:r>
              <a:rPr lang="en-US" altLang="en-US" sz="1800">
                <a:solidFill>
                  <a:srgbClr val="C00000"/>
                </a:solidFill>
                <a:latin typeface="Arial Rounded MT Bold" charset="0"/>
              </a:rPr>
              <a:t>“Participants as a whole scored significantly higher on all post-assessments suggesting that the weekly activities conducted helped participants increase their scores.”</a:t>
            </a:r>
          </a:p>
          <a:p>
            <a:endParaRPr lang="en-US" altLang="en-US" sz="1400">
              <a:solidFill>
                <a:srgbClr val="C00000"/>
              </a:solidFill>
            </a:endParaRPr>
          </a:p>
          <a:p>
            <a:pPr lvl="1">
              <a:lnSpc>
                <a:spcPct val="50000"/>
              </a:lnSpc>
            </a:pPr>
            <a:endParaRPr lang="en-US" altLang="en-US"/>
          </a:p>
        </p:txBody>
      </p:sp>
      <p:grpSp>
        <p:nvGrpSpPr>
          <p:cNvPr id="4" name="Group 3"/>
          <p:cNvGrpSpPr>
            <a:grpSpLocks/>
          </p:cNvGrpSpPr>
          <p:nvPr/>
        </p:nvGrpSpPr>
        <p:grpSpPr bwMode="auto">
          <a:xfrm>
            <a:off x="990600" y="2971800"/>
            <a:ext cx="3886200" cy="3200400"/>
            <a:chOff x="990600" y="2971800"/>
            <a:chExt cx="3886200" cy="3200400"/>
          </a:xfrm>
        </p:grpSpPr>
        <p:sp>
          <p:nvSpPr>
            <p:cNvPr id="2" name="7-Point Star 1"/>
            <p:cNvSpPr/>
            <p:nvPr/>
          </p:nvSpPr>
          <p:spPr bwMode="auto">
            <a:xfrm>
              <a:off x="990600" y="2971800"/>
              <a:ext cx="3886200" cy="3200400"/>
            </a:xfrm>
            <a:prstGeom prst="star7">
              <a:avLst/>
            </a:prstGeom>
            <a:solidFill>
              <a:srgbClr val="FFFF99"/>
            </a:solidFill>
            <a:ln w="9525" cap="flat" cmpd="sng" algn="ctr">
              <a:solidFill>
                <a:schemeClr val="tx1"/>
              </a:solidFill>
              <a:prstDash val="solid"/>
              <a:round/>
              <a:headEnd type="none" w="med" len="med"/>
              <a:tailEnd type="none" w="med" len="med"/>
            </a:ln>
            <a:effectLst/>
            <a:extLst/>
          </p:spPr>
          <p:txBody>
            <a:bodyPr/>
            <a:lstStyle/>
            <a:p>
              <a:pPr>
                <a:defRPr/>
              </a:pPr>
              <a:endParaRPr lang="en-US">
                <a:solidFill>
                  <a:srgbClr val="000000"/>
                </a:solidFill>
                <a:ea typeface="ＭＳ Ｐゴシック" charset="0"/>
              </a:endParaRPr>
            </a:p>
          </p:txBody>
        </p:sp>
        <p:sp>
          <p:nvSpPr>
            <p:cNvPr id="12298" name="TextBox 2"/>
            <p:cNvSpPr txBox="1">
              <a:spLocks noChangeArrowheads="1"/>
            </p:cNvSpPr>
            <p:nvPr/>
          </p:nvSpPr>
          <p:spPr bwMode="auto">
            <a:xfrm>
              <a:off x="1803400" y="3886200"/>
              <a:ext cx="2209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US" altLang="en-US" sz="3000">
                  <a:latin typeface="Algerian" charset="0"/>
                </a:rPr>
                <a:t>New Super </a:t>
              </a:r>
              <a:r>
                <a:rPr lang="en-US" altLang="en-US" sz="3000">
                  <a:latin typeface="Algerian" charset="0"/>
                  <a:hlinkClick r:id="rId3"/>
                </a:rPr>
                <a:t>Why</a:t>
              </a:r>
              <a:r>
                <a:rPr lang="en-US" altLang="en-US" sz="3000">
                  <a:latin typeface="Algerian" charset="0"/>
                </a:rPr>
                <a:t> Data for 2013!</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12813" y="912813"/>
            <a:ext cx="7772400" cy="762000"/>
          </a:xfrm>
        </p:spPr>
        <p:txBody>
          <a:bodyPr/>
          <a:lstStyle/>
          <a:p>
            <a:pPr eaLnBrk="1" hangingPunct="1">
              <a:defRPr/>
            </a:pPr>
            <a:r>
              <a:rPr lang="en-US" sz="3200" b="1" dirty="0" smtClean="0">
                <a:effectLst>
                  <a:outerShdw blurRad="38100" dist="38100" dir="2700000" algn="tl">
                    <a:srgbClr val="DDDDDD"/>
                  </a:outerShdw>
                </a:effectLst>
                <a:latin typeface="Arial Rounded MT Bold" pitchFamily="34" charset="0"/>
              </a:rPr>
              <a:t>Camp Feedback</a:t>
            </a:r>
            <a:endParaRPr lang="en-US" sz="4300" dirty="0" smtClean="0">
              <a:effectLst>
                <a:outerShdw blurRad="38100" dist="38100" dir="2700000" algn="tl">
                  <a:srgbClr val="DDDDDD"/>
                </a:outerShdw>
              </a:effectLst>
              <a:latin typeface="Arial Rounded MT Bold" pitchFamily="34" charset="0"/>
            </a:endParaRPr>
          </a:p>
        </p:txBody>
      </p:sp>
      <p:sp>
        <p:nvSpPr>
          <p:cNvPr id="15365" name="Text Box 5"/>
          <p:cNvSpPr txBox="1">
            <a:spLocks noChangeArrowheads="1"/>
          </p:cNvSpPr>
          <p:nvPr/>
        </p:nvSpPr>
        <p:spPr bwMode="auto">
          <a:xfrm>
            <a:off x="1516063" y="1676400"/>
            <a:ext cx="6934200" cy="8921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600">
                <a:latin typeface="Arial Rounded MT Bold" charset="0"/>
              </a:rPr>
              <a:t>Feedback from the Parents, Stations and Facilitators Surveys  is always very positive…</a:t>
            </a:r>
            <a:endParaRPr lang="en-US" altLang="en-US" sz="1600" b="1">
              <a:latin typeface="Arial Rounded MT Bold" charset="0"/>
            </a:endParaRPr>
          </a:p>
          <a:p>
            <a:pPr eaLnBrk="1" hangingPunct="1"/>
            <a:endParaRPr lang="en-US" altLang="en-US" sz="2000" b="1">
              <a:latin typeface="Arial Rounded MT Bold" charset="0"/>
            </a:endParaRPr>
          </a:p>
        </p:txBody>
      </p:sp>
      <p:pic>
        <p:nvPicPr>
          <p:cNvPr id="1331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55558">
            <a:off x="6488113" y="4806950"/>
            <a:ext cx="2438400" cy="1828800"/>
          </a:xfrm>
          <a:prstGeom prst="rect">
            <a:avLst/>
          </a:prstGeom>
          <a:noFill/>
          <a:ln w="38100">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pic>
      <p:pic>
        <p:nvPicPr>
          <p:cNvPr id="1331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5738">
            <a:off x="1046163" y="4908550"/>
            <a:ext cx="2362200" cy="1771650"/>
          </a:xfrm>
          <a:prstGeom prst="rect">
            <a:avLst/>
          </a:prstGeom>
          <a:noFill/>
          <a:ln w="38100">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pic>
      <p:pic>
        <p:nvPicPr>
          <p:cNvPr id="133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3663" y="5099050"/>
            <a:ext cx="2209800" cy="1657350"/>
          </a:xfrm>
          <a:prstGeom prst="rect">
            <a:avLst/>
          </a:prstGeom>
          <a:noFill/>
          <a:ln w="38100">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pic>
      <p:sp>
        <p:nvSpPr>
          <p:cNvPr id="15370" name="Text Box 10"/>
          <p:cNvSpPr txBox="1">
            <a:spLocks noChangeArrowheads="1"/>
          </p:cNvSpPr>
          <p:nvPr/>
        </p:nvSpPr>
        <p:spPr bwMode="auto">
          <a:xfrm>
            <a:off x="1323975" y="2420938"/>
            <a:ext cx="70104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114300" indent="-114300">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lnSpc>
                <a:spcPct val="110000"/>
              </a:lnSpc>
              <a:spcBef>
                <a:spcPct val="50000"/>
              </a:spcBef>
              <a:buSzPct val="115000"/>
              <a:buFont typeface="Times" charset="0"/>
              <a:buChar char="•"/>
            </a:pPr>
            <a:r>
              <a:rPr lang="en-US" altLang="en-US" sz="1400">
                <a:latin typeface="Arial Rounded MT Bold" charset="0"/>
              </a:rPr>
              <a:t>Parents report that campers did not want to come home at the end of the day because they were having too much fun!</a:t>
            </a:r>
          </a:p>
          <a:p>
            <a:pPr eaLnBrk="1" hangingPunct="1">
              <a:lnSpc>
                <a:spcPct val="110000"/>
              </a:lnSpc>
              <a:spcBef>
                <a:spcPct val="50000"/>
              </a:spcBef>
              <a:buSzPct val="115000"/>
              <a:buFontTx/>
              <a:buNone/>
            </a:pPr>
            <a:endParaRPr lang="en-US" altLang="en-US" sz="1400">
              <a:latin typeface="Arial Rounded MT Bold" charset="0"/>
            </a:endParaRPr>
          </a:p>
          <a:p>
            <a:pPr eaLnBrk="1" hangingPunct="1">
              <a:lnSpc>
                <a:spcPct val="110000"/>
              </a:lnSpc>
              <a:spcBef>
                <a:spcPct val="0"/>
              </a:spcBef>
              <a:buSzPct val="115000"/>
              <a:buFont typeface="Times" charset="0"/>
              <a:buChar char="•"/>
            </a:pPr>
            <a:r>
              <a:rPr lang="en-US" altLang="en-US" sz="1400">
                <a:latin typeface="Arial Rounded MT Bold" charset="0"/>
              </a:rPr>
              <a:t>Campers gained social and reading skills.</a:t>
            </a:r>
          </a:p>
          <a:p>
            <a:pPr eaLnBrk="1" hangingPunct="1">
              <a:lnSpc>
                <a:spcPct val="110000"/>
              </a:lnSpc>
              <a:spcBef>
                <a:spcPct val="0"/>
              </a:spcBef>
              <a:buClr>
                <a:schemeClr val="tx1"/>
              </a:buClr>
              <a:buFontTx/>
              <a:buNone/>
            </a:pPr>
            <a:endParaRPr lang="en-US" altLang="en-US" sz="1400">
              <a:latin typeface="Arial Rounded MT Bold" charset="0"/>
            </a:endParaRPr>
          </a:p>
          <a:p>
            <a:pPr eaLnBrk="1" hangingPunct="1">
              <a:lnSpc>
                <a:spcPct val="110000"/>
              </a:lnSpc>
              <a:spcBef>
                <a:spcPct val="0"/>
              </a:spcBef>
              <a:buSzPct val="115000"/>
              <a:buFont typeface="Times" charset="0"/>
              <a:buChar char="•"/>
            </a:pPr>
            <a:r>
              <a:rPr lang="en-US" altLang="en-US" sz="1400">
                <a:latin typeface="Arial Rounded MT Bold" charset="0"/>
              </a:rPr>
              <a:t>Outcomes were consistent with the goals of the camps, including successfully introducing and reinforcing reading readiness concepts that helped children view themselves as readers!</a:t>
            </a:r>
            <a:endParaRPr lang="en-US" altLang="en-US" sz="2400">
              <a:latin typeface="Arial Rounded MT Bold"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338" name="Group 5"/>
          <p:cNvGrpSpPr>
            <a:grpSpLocks/>
          </p:cNvGrpSpPr>
          <p:nvPr/>
        </p:nvGrpSpPr>
        <p:grpSpPr bwMode="auto">
          <a:xfrm>
            <a:off x="922338" y="785813"/>
            <a:ext cx="2971800" cy="2706687"/>
            <a:chOff x="-96" y="2832"/>
            <a:chExt cx="1375" cy="1252"/>
          </a:xfrm>
        </p:grpSpPr>
        <p:sp>
          <p:nvSpPr>
            <p:cNvPr id="31750" name="Text Box 6"/>
            <p:cNvSpPr txBox="1">
              <a:spLocks noChangeArrowheads="1"/>
            </p:cNvSpPr>
            <p:nvPr/>
          </p:nvSpPr>
          <p:spPr bwMode="auto">
            <a:xfrm>
              <a:off x="336" y="3216"/>
              <a:ext cx="336" cy="22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endParaRPr lang="en-US" altLang="en-US" sz="1000" b="1" i="1" u="sng">
                <a:latin typeface="Comic Sans MS" charset="0"/>
              </a:endParaRPr>
            </a:p>
            <a:p>
              <a:pPr eaLnBrk="1" hangingPunct="1">
                <a:spcBef>
                  <a:spcPct val="50000"/>
                </a:spcBef>
              </a:pPr>
              <a:endParaRPr lang="en-US" altLang="en-US" sz="1000" b="1" i="1" u="sng">
                <a:latin typeface="Comic Sans MS" charset="0"/>
              </a:endParaRPr>
            </a:p>
          </p:txBody>
        </p:sp>
        <p:pic>
          <p:nvPicPr>
            <p:cNvPr id="14351" name="Picture 7" descr="AP_Pose_02_LowRe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32"/>
              <a:ext cx="1375" cy="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39" name="Group 8"/>
          <p:cNvGrpSpPr>
            <a:grpSpLocks/>
          </p:cNvGrpSpPr>
          <p:nvPr/>
        </p:nvGrpSpPr>
        <p:grpSpPr bwMode="auto">
          <a:xfrm rot="298583">
            <a:off x="4330700" y="3797300"/>
            <a:ext cx="4392613" cy="2417763"/>
            <a:chOff x="144" y="1104"/>
            <a:chExt cx="1728" cy="960"/>
          </a:xfrm>
        </p:grpSpPr>
        <p:sp>
          <p:nvSpPr>
            <p:cNvPr id="31753" name="Text Box 9"/>
            <p:cNvSpPr txBox="1">
              <a:spLocks noChangeArrowheads="1"/>
            </p:cNvSpPr>
            <p:nvPr/>
          </p:nvSpPr>
          <p:spPr bwMode="auto">
            <a:xfrm>
              <a:off x="666" y="1285"/>
              <a:ext cx="335" cy="2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endParaRPr lang="en-US" altLang="en-US" sz="1000" b="1" i="1" u="sng">
                <a:latin typeface="Comic Sans MS" charset="0"/>
              </a:endParaRPr>
            </a:p>
            <a:p>
              <a:pPr eaLnBrk="1" hangingPunct="1">
                <a:spcBef>
                  <a:spcPct val="50000"/>
                </a:spcBef>
              </a:pPr>
              <a:endParaRPr lang="en-US" altLang="en-US" sz="1000" b="1" i="1" u="sng">
                <a:latin typeface="Comic Sans MS" charset="0"/>
              </a:endParaRPr>
            </a:p>
          </p:txBody>
        </p:sp>
        <p:pic>
          <p:nvPicPr>
            <p:cNvPr id="14349" name="Picture 10" descr="SW_WhyFlyer_Pose_RGB copy (small)"/>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4269">
              <a:off x="144" y="1104"/>
              <a:ext cx="1728"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0" name="Picture 11" descr="PP_Pose_02_LowRe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02313" y="914400"/>
            <a:ext cx="3276600"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1" name="Group 12"/>
          <p:cNvGrpSpPr>
            <a:grpSpLocks/>
          </p:cNvGrpSpPr>
          <p:nvPr/>
        </p:nvGrpSpPr>
        <p:grpSpPr bwMode="auto">
          <a:xfrm>
            <a:off x="1420813" y="3778250"/>
            <a:ext cx="2727325" cy="2290763"/>
            <a:chOff x="1258" y="3024"/>
            <a:chExt cx="1382" cy="1161"/>
          </a:xfrm>
        </p:grpSpPr>
        <p:sp>
          <p:nvSpPr>
            <p:cNvPr id="31757" name="Text Box 13"/>
            <p:cNvSpPr txBox="1">
              <a:spLocks noChangeArrowheads="1"/>
            </p:cNvSpPr>
            <p:nvPr/>
          </p:nvSpPr>
          <p:spPr bwMode="auto">
            <a:xfrm>
              <a:off x="1584" y="3264"/>
              <a:ext cx="336" cy="24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endParaRPr lang="en-US" altLang="en-US" sz="1000" b="1" i="1" u="sng">
                <a:latin typeface="Comic Sans MS" charset="0"/>
              </a:endParaRPr>
            </a:p>
            <a:p>
              <a:pPr eaLnBrk="1" hangingPunct="1">
                <a:spcBef>
                  <a:spcPct val="50000"/>
                </a:spcBef>
              </a:pPr>
              <a:endParaRPr lang="en-US" altLang="en-US" sz="1000" b="1" i="1" u="sng">
                <a:latin typeface="Comic Sans MS" charset="0"/>
              </a:endParaRPr>
            </a:p>
          </p:txBody>
        </p:sp>
        <p:pic>
          <p:nvPicPr>
            <p:cNvPr id="14347" name="Picture 14" descr="WR_Pose_02_LowRes"/>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8" y="3024"/>
              <a:ext cx="1382" cy="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59" name="Text Box 15"/>
          <p:cNvSpPr txBox="1">
            <a:spLocks noChangeArrowheads="1"/>
          </p:cNvSpPr>
          <p:nvPr/>
        </p:nvSpPr>
        <p:spPr bwMode="auto">
          <a:xfrm>
            <a:off x="762000" y="3200400"/>
            <a:ext cx="8229600" cy="584775"/>
          </a:xfrm>
          <a:prstGeom prst="rect">
            <a:avLst/>
          </a:prstGeom>
          <a:noFill/>
          <a:ln>
            <a:noFill/>
          </a:ln>
          <a:effectLst>
            <a:glow rad="101600">
              <a:schemeClr val="accent2">
                <a:satMod val="175000"/>
                <a:alpha val="40000"/>
              </a:schemeClr>
            </a:glow>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dirty="0">
                <a:latin typeface="Arial Rounded MT Bold" pitchFamily="34" charset="0"/>
                <a:ea typeface="ＭＳ Ｐゴシック" charset="0"/>
              </a:rPr>
              <a:t>SUPER READERS...TO THE RESCUE!</a:t>
            </a:r>
          </a:p>
        </p:txBody>
      </p:sp>
      <p:pic>
        <p:nvPicPr>
          <p:cNvPr id="14345"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08425" y="1154113"/>
            <a:ext cx="1646238"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1759"/>
                                        </p:tgtEl>
                                        <p:attrNameLst>
                                          <p:attrName>style.visibility</p:attrName>
                                        </p:attrNameLst>
                                      </p:cBhvr>
                                      <p:to>
                                        <p:strVal val="visible"/>
                                      </p:to>
                                    </p:set>
                                    <p:anim calcmode="lin" valueType="num">
                                      <p:cBhvr additive="base">
                                        <p:cTn id="7" dur="3000" fill="hold"/>
                                        <p:tgtEl>
                                          <p:spTgt spid="31759"/>
                                        </p:tgtEl>
                                        <p:attrNameLst>
                                          <p:attrName>ppt_x</p:attrName>
                                        </p:attrNameLst>
                                      </p:cBhvr>
                                      <p:tavLst>
                                        <p:tav tm="0">
                                          <p:val>
                                            <p:strVal val="0-#ppt_w/2"/>
                                          </p:val>
                                        </p:tav>
                                        <p:tav tm="100000">
                                          <p:val>
                                            <p:strVal val="#ppt_x"/>
                                          </p:val>
                                        </p:tav>
                                      </p:tavLst>
                                    </p:anim>
                                    <p:anim calcmode="lin" valueType="num">
                                      <p:cBhvr additive="base">
                                        <p:cTn id="8" dur="3000" fill="hold"/>
                                        <p:tgtEl>
                                          <p:spTgt spid="31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066800" y="914400"/>
            <a:ext cx="8001000" cy="1143000"/>
          </a:xfrm>
          <a:noFill/>
        </p:spPr>
        <p:txBody>
          <a:bodyPr/>
          <a:lstStyle/>
          <a:p>
            <a:pPr eaLnBrk="1" hangingPunct="1"/>
            <a:r>
              <a:rPr lang="en-US" altLang="en-US" sz="3600" b="1">
                <a:solidFill>
                  <a:srgbClr val="0066FF"/>
                </a:solidFill>
                <a:latin typeface="Arial Rounded MT Bold" charset="0"/>
              </a:rPr>
              <a:t>It all begins with the program…</a:t>
            </a:r>
            <a:endParaRPr lang="en-US" altLang="en-US" sz="3600">
              <a:solidFill>
                <a:srgbClr val="0066FF"/>
              </a:solidFill>
              <a:latin typeface="Arial Rounded MT Bold" charset="0"/>
            </a:endParaRPr>
          </a:p>
        </p:txBody>
      </p:sp>
      <p:pic>
        <p:nvPicPr>
          <p:cNvPr id="15363" name="Picture 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1905000"/>
            <a:ext cx="4819650" cy="362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36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962400"/>
            <a:ext cx="1398588"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3"/>
          <p:cNvSpPr>
            <a:spLocks noGrp="1" noChangeArrowheads="1"/>
          </p:cNvSpPr>
          <p:nvPr>
            <p:ph type="body" idx="1"/>
          </p:nvPr>
        </p:nvSpPr>
        <p:spPr>
          <a:xfrm>
            <a:off x="1143000" y="5334000"/>
            <a:ext cx="7467600" cy="1166813"/>
          </a:xfrm>
        </p:spPr>
        <p:txBody>
          <a:bodyPr/>
          <a:lstStyle/>
          <a:p>
            <a:pPr indent="-279400" algn="ctr" eaLnBrk="1" hangingPunct="1">
              <a:buFontTx/>
              <a:buNone/>
            </a:pPr>
            <a:r>
              <a:rPr lang="en-US" altLang="en-US" sz="2400"/>
              <a:t>   </a:t>
            </a:r>
            <a:r>
              <a:rPr lang="en-US" altLang="en-US" sz="1800">
                <a:solidFill>
                  <a:srgbClr val="CC0066"/>
                </a:solidFill>
                <a:latin typeface="Arial Rounded MT Bold" charset="0"/>
              </a:rPr>
              <a:t>Building educational activities locally from the broadcast programs provides a connection for children and families that they can access anytime!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85800" y="838200"/>
            <a:ext cx="7772400" cy="914400"/>
          </a:xfrm>
        </p:spPr>
        <p:txBody>
          <a:bodyPr/>
          <a:lstStyle/>
          <a:p>
            <a:r>
              <a:rPr lang="en-US" altLang="en-US">
                <a:solidFill>
                  <a:srgbClr val="0070C0"/>
                </a:solidFill>
                <a:latin typeface="Arial Rounded MT Bold" charset="0"/>
              </a:rPr>
              <a:t>Mix it Up!</a:t>
            </a:r>
          </a:p>
        </p:txBody>
      </p:sp>
      <p:sp>
        <p:nvSpPr>
          <p:cNvPr id="16387" name="Content Placeholder 2"/>
          <p:cNvSpPr>
            <a:spLocks noGrp="1"/>
          </p:cNvSpPr>
          <p:nvPr>
            <p:ph idx="1"/>
          </p:nvPr>
        </p:nvSpPr>
        <p:spPr>
          <a:xfrm>
            <a:off x="914400" y="1752600"/>
            <a:ext cx="7848600" cy="4114800"/>
          </a:xfrm>
        </p:spPr>
        <p:txBody>
          <a:bodyPr/>
          <a:lstStyle/>
          <a:p>
            <a:r>
              <a:rPr lang="en-US" altLang="en-US" sz="2800">
                <a:solidFill>
                  <a:srgbClr val="CC0066"/>
                </a:solidFill>
                <a:latin typeface="Arial Rounded MT Bold" charset="0"/>
              </a:rPr>
              <a:t>There are 3 weeks of content +</a:t>
            </a:r>
          </a:p>
          <a:p>
            <a:r>
              <a:rPr lang="en-US" altLang="en-US" sz="2800">
                <a:solidFill>
                  <a:srgbClr val="00B050"/>
                </a:solidFill>
                <a:latin typeface="Arial Rounded MT Bold" charset="0"/>
              </a:rPr>
              <a:t>Over 50 activities (crafts, games etc.)</a:t>
            </a:r>
          </a:p>
          <a:p>
            <a:r>
              <a:rPr lang="en-US" altLang="en-US" sz="2800">
                <a:solidFill>
                  <a:srgbClr val="FF00FF"/>
                </a:solidFill>
                <a:latin typeface="Arial Rounded MT Bold" charset="0"/>
              </a:rPr>
              <a:t>3 programs are used but Super Why has 81 episodes to pick from for ideas and curriculum prompts!</a:t>
            </a:r>
          </a:p>
          <a:p>
            <a:r>
              <a:rPr lang="en-US" altLang="en-US" sz="2800">
                <a:solidFill>
                  <a:srgbClr val="0066FF"/>
                </a:solidFill>
                <a:latin typeface="Arial Rounded MT Bold" charset="0"/>
              </a:rPr>
              <a:t>Additional projects are listed at: </a:t>
            </a:r>
            <a:r>
              <a:rPr lang="en-US" altLang="en-US" sz="2800">
                <a:solidFill>
                  <a:srgbClr val="CC0066"/>
                </a:solidFill>
                <a:latin typeface="Arial Rounded MT Bold" charset="0"/>
                <a:hlinkClick r:id="rId2"/>
              </a:rPr>
              <a:t>http://www.pbs.org/parents/superwhy/activities/index.html</a:t>
            </a:r>
            <a:endParaRPr lang="en-US" altLang="en-US" sz="2800">
              <a:solidFill>
                <a:srgbClr val="CC0066"/>
              </a:solidFill>
              <a:latin typeface="Arial Rounded MT Bold" charset="0"/>
            </a:endParaRPr>
          </a:p>
          <a:p>
            <a:endParaRPr lang="en-US" altLang="en-US" sz="2800">
              <a:solidFill>
                <a:srgbClr val="CC0066"/>
              </a:solidFill>
              <a:latin typeface="Arial Rounded MT Bold"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5800" y="838200"/>
            <a:ext cx="7772400" cy="1143000"/>
          </a:xfrm>
        </p:spPr>
        <p:txBody>
          <a:bodyPr/>
          <a:lstStyle/>
          <a:p>
            <a:r>
              <a:rPr lang="en-US" altLang="en-US">
                <a:latin typeface="PBS KIDS Headline" charset="0"/>
              </a:rPr>
              <a:t>Humpty Dumpty</a:t>
            </a:r>
          </a:p>
        </p:txBody>
      </p:sp>
      <p:pic>
        <p:nvPicPr>
          <p:cNvPr id="1741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2057400"/>
            <a:ext cx="3402013" cy="1905000"/>
          </a:xfrm>
          <a:noFill/>
        </p:spPr>
      </p:pic>
      <p:sp>
        <p:nvSpPr>
          <p:cNvPr id="17412" name="TextBox 3"/>
          <p:cNvSpPr txBox="1">
            <a:spLocks noChangeArrowheads="1"/>
          </p:cNvSpPr>
          <p:nvPr/>
        </p:nvSpPr>
        <p:spPr bwMode="auto">
          <a:xfrm>
            <a:off x="1600200" y="4495800"/>
            <a:ext cx="647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hlinkClick r:id="rId3"/>
              </a:rPr>
              <a:t>http://www.pbs.org/parents/superwhy/resources/index.html</a:t>
            </a:r>
            <a:endParaRPr lang="en-US" altLang="en-US"/>
          </a:p>
          <a:p>
            <a:endParaRPr lang="en-US" altLang="en-US"/>
          </a:p>
        </p:txBody>
      </p:sp>
      <p:sp>
        <p:nvSpPr>
          <p:cNvPr id="17413" name="TextBox 4"/>
          <p:cNvSpPr txBox="1">
            <a:spLocks noChangeArrowheads="1"/>
          </p:cNvSpPr>
          <p:nvPr/>
        </p:nvSpPr>
        <p:spPr bwMode="auto">
          <a:xfrm>
            <a:off x="4838700" y="2057400"/>
            <a:ext cx="35433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4000">
                <a:latin typeface="PBS KIDS Headline" charset="0"/>
              </a:rPr>
              <a:t>Letter Hunt</a:t>
            </a:r>
          </a:p>
          <a:p>
            <a:r>
              <a:rPr lang="en-US" altLang="en-US" sz="4000">
                <a:latin typeface="PBS KIDS Headline" charset="0"/>
              </a:rPr>
              <a:t>Letter Picnic</a:t>
            </a:r>
          </a:p>
          <a:p>
            <a:r>
              <a:rPr lang="en-US" altLang="en-US" sz="4000">
                <a:latin typeface="PBS KIDS Headline" charset="0"/>
              </a:rPr>
              <a:t>Letter Ladder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85800" y="762000"/>
            <a:ext cx="7772400" cy="1143000"/>
          </a:xfrm>
        </p:spPr>
        <p:txBody>
          <a:bodyPr/>
          <a:lstStyle/>
          <a:p>
            <a:r>
              <a:rPr lang="en-US" altLang="en-US">
                <a:latin typeface="PBS KIDS Headline" charset="0"/>
              </a:rPr>
              <a:t>Molly’s Dance Show</a:t>
            </a:r>
          </a:p>
        </p:txBody>
      </p:sp>
      <p:pic>
        <p:nvPicPr>
          <p:cNvPr id="18435"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1981200"/>
            <a:ext cx="2982913" cy="1676400"/>
          </a:xfrm>
        </p:spPr>
      </p:pic>
      <p:sp>
        <p:nvSpPr>
          <p:cNvPr id="18436" name="TextBox 1"/>
          <p:cNvSpPr txBox="1">
            <a:spLocks noChangeArrowheads="1"/>
          </p:cNvSpPr>
          <p:nvPr/>
        </p:nvSpPr>
        <p:spPr bwMode="auto">
          <a:xfrm>
            <a:off x="4343400" y="1981200"/>
            <a:ext cx="426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latin typeface="PBS KIDS Headline" charset="0"/>
              </a:rPr>
              <a:t>Sock Hop Activity</a:t>
            </a:r>
          </a:p>
        </p:txBody>
      </p:sp>
      <p:pic>
        <p:nvPicPr>
          <p:cNvPr id="184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810000"/>
            <a:ext cx="3124200" cy="233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95600"/>
            <a:ext cx="194310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95325" y="990600"/>
            <a:ext cx="7772400" cy="1143000"/>
          </a:xfrm>
        </p:spPr>
        <p:txBody>
          <a:bodyPr/>
          <a:lstStyle/>
          <a:p>
            <a:r>
              <a:rPr lang="en-US" altLang="en-US">
                <a:latin typeface="PBS KIDS Headline" charset="0"/>
              </a:rPr>
              <a:t>King Eddie Who Loved Spaghetti</a:t>
            </a:r>
          </a:p>
        </p:txBody>
      </p:sp>
      <p:pic>
        <p:nvPicPr>
          <p:cNvPr id="194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62113" y="2360613"/>
            <a:ext cx="2543175" cy="1905000"/>
          </a:xfrm>
          <a:noFill/>
        </p:spPr>
      </p:pic>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495800"/>
            <a:ext cx="19812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8038" y="2819400"/>
            <a:ext cx="3863975"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85800" y="838200"/>
            <a:ext cx="7772400" cy="1143000"/>
          </a:xfrm>
        </p:spPr>
        <p:txBody>
          <a:bodyPr/>
          <a:lstStyle/>
          <a:p>
            <a:r>
              <a:rPr lang="en-US" altLang="en-US">
                <a:latin typeface="PBS KIDS Headline" charset="0"/>
              </a:rPr>
              <a:t>Summer Schedule!</a:t>
            </a:r>
          </a:p>
        </p:txBody>
      </p:sp>
      <p:pic>
        <p:nvPicPr>
          <p:cNvPr id="2048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212" t="7201" r="13083" b="7710"/>
          <a:stretch>
            <a:fillRect/>
          </a:stretch>
        </p:blipFill>
        <p:spPr>
          <a:xfrm>
            <a:off x="1828800" y="2286000"/>
            <a:ext cx="5222875" cy="34036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1447800" y="2895600"/>
            <a:ext cx="4267200" cy="1470025"/>
          </a:xfrm>
        </p:spPr>
        <p:txBody>
          <a:bodyPr/>
          <a:lstStyle/>
          <a:p>
            <a:r>
              <a:rPr lang="en-US" altLang="en-US">
                <a:solidFill>
                  <a:srgbClr val="0066FF"/>
                </a:solidFill>
              </a:rPr>
              <a:t>What is different for you </a:t>
            </a:r>
            <a:br>
              <a:rPr lang="en-US" altLang="en-US">
                <a:solidFill>
                  <a:srgbClr val="0066FF"/>
                </a:solidFill>
              </a:rPr>
            </a:br>
            <a:r>
              <a:rPr lang="en-US" altLang="en-US">
                <a:solidFill>
                  <a:srgbClr val="0066FF"/>
                </a:solidFill>
              </a:rPr>
              <a:t>in the Summer?</a:t>
            </a:r>
          </a:p>
        </p:txBody>
      </p:sp>
      <p:pic>
        <p:nvPicPr>
          <p:cNvPr id="3075" name="Picture 2" descr="C:\Users\TWeinstein\AppData\Local\Microsoft\Windows\Temporary Internet Files\Content.IE5\9EYK57PE\MC900022695[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5038" y="1524000"/>
            <a:ext cx="2619375"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3" descr="C:\Users\TWeinstein\AppData\Local\Microsoft\Windows\Temporary Internet Files\Content.IE5\ONT9ID0P\MC900434625[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330325"/>
            <a:ext cx="18637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C:\Users\TWeinstein\AppData\Local\Microsoft\Windows\Temporary Internet Files\Content.IE5\SXA24ZSR\MC900434627[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081588"/>
            <a:ext cx="18637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7" descr="C:\Users\TWeinstein\AppData\Local\Microsoft\Windows\Temporary Internet Files\Content.IE5\SWYM9338\MC900434629[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538" y="5078413"/>
            <a:ext cx="18637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FREE Downloads - Summer Learning Activities and Sample Books - Content - Mozilla Firefox">
            <a:hlinkClick r:id="rId2"/>
          </p:cNvPr>
          <p:cNvPicPr>
            <a:picLocks noChangeAspect="1"/>
          </p:cNvPicPr>
          <p:nvPr/>
        </p:nvPicPr>
        <p:blipFill>
          <a:blip r:embed="rId3">
            <a:extLst>
              <a:ext uri="{28A0092B-C50C-407E-A947-70E740481C1C}">
                <a14:useLocalDpi xmlns:a14="http://schemas.microsoft.com/office/drawing/2010/main" val="0"/>
              </a:ext>
            </a:extLst>
          </a:blip>
          <a:srcRect l="18777" t="12859" r="20111"/>
          <a:stretch>
            <a:fillRect/>
          </a:stretch>
        </p:blipFill>
        <p:spPr bwMode="auto">
          <a:xfrm>
            <a:off x="-119063" y="-34925"/>
            <a:ext cx="9323388"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LeapFrog Learning Path | Parenting Tips, Coloring Pages, Printables - Mozilla Firefox">
            <a:hlinkClick r:id="rId2"/>
          </p:cNvPr>
          <p:cNvPicPr>
            <a:picLocks noChangeAspect="1"/>
          </p:cNvPicPr>
          <p:nvPr/>
        </p:nvPicPr>
        <p:blipFill>
          <a:blip r:embed="rId3">
            <a:extLst>
              <a:ext uri="{28A0092B-C50C-407E-A947-70E740481C1C}">
                <a14:useLocalDpi xmlns:a14="http://schemas.microsoft.com/office/drawing/2010/main" val="0"/>
              </a:ext>
            </a:extLst>
          </a:blip>
          <a:srcRect l="17111" t="13188" r="20332"/>
          <a:stretch>
            <a:fillRect/>
          </a:stretch>
        </p:blipFill>
        <p:spPr bwMode="auto">
          <a:xfrm>
            <a:off x="-4763" y="0"/>
            <a:ext cx="9148763"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838200" y="1524000"/>
            <a:ext cx="7924800" cy="1143000"/>
          </a:xfrm>
        </p:spPr>
        <p:txBody>
          <a:bodyPr/>
          <a:lstStyle/>
          <a:p>
            <a:pPr eaLnBrk="1" hangingPunct="1"/>
            <a:r>
              <a:rPr lang="en-US" altLang="en-US" sz="7200" b="1">
                <a:solidFill>
                  <a:srgbClr val="0070C0"/>
                </a:solidFill>
                <a:latin typeface="PBS KIDS Headline" charset="0"/>
              </a:rPr>
              <a:t>THANK YOU!</a:t>
            </a:r>
            <a:r>
              <a:rPr lang="en-US" altLang="en-US" sz="4200" b="1">
                <a:ea typeface="ヒラギノ角ゴ Pro W3" charset="-128"/>
              </a:rPr>
              <a:t/>
            </a:r>
            <a:br>
              <a:rPr lang="en-US" altLang="en-US" sz="4200" b="1">
                <a:ea typeface="ヒラギノ角ゴ Pro W3" charset="-128"/>
              </a:rPr>
            </a:br>
            <a:endParaRPr lang="en-US" altLang="en-US" sz="4200" b="1">
              <a:ea typeface="ヒラギノ角ゴ Pro W3" charset="-128"/>
            </a:endParaRPr>
          </a:p>
        </p:txBody>
      </p:sp>
      <p:sp>
        <p:nvSpPr>
          <p:cNvPr id="23555" name="TextBox 1"/>
          <p:cNvSpPr txBox="1">
            <a:spLocks noChangeArrowheads="1"/>
          </p:cNvSpPr>
          <p:nvPr/>
        </p:nvSpPr>
        <p:spPr bwMode="auto">
          <a:xfrm>
            <a:off x="1219200" y="2687638"/>
            <a:ext cx="7010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200">
                <a:solidFill>
                  <a:srgbClr val="7030A0"/>
                </a:solidFill>
                <a:latin typeface="PBS KIDS Headline" charset="0"/>
              </a:rPr>
              <a:t>Tasha &amp; Sarah</a:t>
            </a:r>
          </a:p>
        </p:txBody>
      </p:sp>
      <p:sp>
        <p:nvSpPr>
          <p:cNvPr id="3" name="TextBox 2"/>
          <p:cNvSpPr txBox="1"/>
          <p:nvPr/>
        </p:nvSpPr>
        <p:spPr>
          <a:xfrm>
            <a:off x="1198563" y="3565525"/>
            <a:ext cx="7391400" cy="2801938"/>
          </a:xfrm>
          <a:prstGeom prst="rect">
            <a:avLst/>
          </a:prstGeom>
          <a:noFill/>
        </p:spPr>
        <p:txBody>
          <a:bodyPr>
            <a:spAutoFit/>
          </a:bodyPr>
          <a:lstStyle/>
          <a:p>
            <a:pPr>
              <a:defRPr/>
            </a:pPr>
            <a:r>
              <a:rPr lang="en-US" dirty="0">
                <a:solidFill>
                  <a:srgbClr val="C00000"/>
                </a:solidFill>
                <a:latin typeface="PBS KIDS Headline" pitchFamily="2" charset="0"/>
                <a:ea typeface="PBS KIDS Headline" pitchFamily="2" charset="0"/>
              </a:rPr>
              <a:t>Next Workshop! What date is better:</a:t>
            </a:r>
          </a:p>
          <a:p>
            <a:pPr>
              <a:defRPr/>
            </a:pPr>
            <a:r>
              <a:rPr lang="en-US" dirty="0">
                <a:latin typeface="PBS KIDS Headline" pitchFamily="2" charset="0"/>
                <a:ea typeface="PBS KIDS Headline" pitchFamily="2" charset="0"/>
              </a:rPr>
              <a:t> </a:t>
            </a:r>
          </a:p>
          <a:p>
            <a:pPr algn="r">
              <a:defRPr/>
            </a:pPr>
            <a:r>
              <a:rPr lang="en-US" dirty="0">
                <a:solidFill>
                  <a:srgbClr val="00B050"/>
                </a:solidFill>
                <a:latin typeface="PBS KIDS Headline" pitchFamily="2" charset="0"/>
                <a:ea typeface="PBS KIDS Headline" pitchFamily="2" charset="0"/>
              </a:rPr>
              <a:t>Tuesday, July 15</a:t>
            </a:r>
            <a:r>
              <a:rPr lang="en-US" baseline="30000" dirty="0">
                <a:solidFill>
                  <a:srgbClr val="00B050"/>
                </a:solidFill>
                <a:latin typeface="PBS KIDS Headline" pitchFamily="2" charset="0"/>
                <a:ea typeface="PBS KIDS Headline" pitchFamily="2" charset="0"/>
              </a:rPr>
              <a:t>th</a:t>
            </a:r>
            <a:r>
              <a:rPr lang="en-US" dirty="0">
                <a:solidFill>
                  <a:srgbClr val="00B050"/>
                </a:solidFill>
                <a:latin typeface="PBS KIDS Headline" pitchFamily="2" charset="0"/>
                <a:ea typeface="PBS KIDS Headline" pitchFamily="2" charset="0"/>
              </a:rPr>
              <a:t> </a:t>
            </a:r>
            <a:r>
              <a:rPr lang="en-US" dirty="0">
                <a:latin typeface="PBS KIDS Headline" pitchFamily="2" charset="0"/>
                <a:ea typeface="PBS KIDS Headline" pitchFamily="2" charset="0"/>
              </a:rPr>
              <a:t>or </a:t>
            </a:r>
            <a:r>
              <a:rPr lang="en-US" dirty="0">
                <a:solidFill>
                  <a:srgbClr val="0066FF"/>
                </a:solidFill>
                <a:latin typeface="PBS KIDS Headline" pitchFamily="2" charset="0"/>
                <a:ea typeface="PBS KIDS Headline" pitchFamily="2" charset="0"/>
              </a:rPr>
              <a:t>Thursday, July 17</a:t>
            </a:r>
            <a:r>
              <a:rPr lang="en-US" baseline="30000" dirty="0">
                <a:solidFill>
                  <a:srgbClr val="0066FF"/>
                </a:solidFill>
                <a:latin typeface="PBS KIDS Headline" pitchFamily="2" charset="0"/>
                <a:ea typeface="PBS KIDS Headline" pitchFamily="2" charset="0"/>
              </a:rPr>
              <a:t>th</a:t>
            </a:r>
            <a:r>
              <a:rPr lang="en-US" dirty="0">
                <a:latin typeface="PBS KIDS Headline" pitchFamily="2" charset="0"/>
                <a:ea typeface="PBS KIDS Headline" pitchFamily="2" charset="0"/>
              </a:rPr>
              <a:t>?</a:t>
            </a:r>
          </a:p>
          <a:p>
            <a:pPr algn="r">
              <a:defRPr/>
            </a:pPr>
            <a:endParaRPr lang="en-US" dirty="0">
              <a:latin typeface="PBS KIDS Headline" pitchFamily="2" charset="0"/>
              <a:ea typeface="PBS KIDS Headline" pitchFamily="2" charset="0"/>
            </a:endParaRPr>
          </a:p>
          <a:p>
            <a:pPr algn="r">
              <a:defRPr/>
            </a:pPr>
            <a:r>
              <a:rPr lang="en-US" dirty="0">
                <a:latin typeface="PBS KIDS Headline" pitchFamily="2" charset="0"/>
                <a:ea typeface="PBS KIDS Headline" pitchFamily="2" charset="0"/>
              </a:rPr>
              <a:t>Topics! New Sesame Street Kit… Moving Away</a:t>
            </a:r>
          </a:p>
          <a:p>
            <a:pPr algn="r">
              <a:defRPr/>
            </a:pPr>
            <a:r>
              <a:rPr lang="en-US" sz="2800" dirty="0">
                <a:solidFill>
                  <a:srgbClr val="00B0F0"/>
                </a:solidFill>
                <a:latin typeface="PBS KIDS Headline" pitchFamily="2" charset="0"/>
                <a:ea typeface="PBS KIDS Headline" pitchFamily="2" charset="0"/>
              </a:rPr>
              <a:t>Summer Fun – Outdoor Activities like </a:t>
            </a:r>
            <a:r>
              <a:rPr lang="en-US" sz="2800" dirty="0">
                <a:solidFill>
                  <a:srgbClr val="00B0F0"/>
                </a:solidFill>
                <a:effectLst>
                  <a:outerShdw blurRad="38100" dist="38100" dir="2700000" algn="tl">
                    <a:srgbClr val="000000">
                      <a:alpha val="43137"/>
                    </a:srgbClr>
                  </a:outerShdw>
                </a:effectLst>
                <a:latin typeface="PBS KIDS Headline" pitchFamily="2" charset="0"/>
                <a:ea typeface="PBS KIDS Headline" pitchFamily="2" charset="0"/>
              </a:rPr>
              <a:t>Cloud Clay </a:t>
            </a:r>
            <a:r>
              <a:rPr lang="en-US" sz="2800" dirty="0">
                <a:solidFill>
                  <a:srgbClr val="00B0F0"/>
                </a:solidFill>
                <a:latin typeface="PBS KIDS Headline" pitchFamily="2" charset="0"/>
                <a:ea typeface="PBS KIDS Headline" pitchFamily="2" charset="0"/>
              </a:rPr>
              <a:t>and much more!!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762000"/>
            <a:ext cx="7315200" cy="1143000"/>
          </a:xfrm>
        </p:spPr>
        <p:txBody>
          <a:bodyPr/>
          <a:lstStyle/>
          <a:p>
            <a:pPr eaLnBrk="1" hangingPunct="1">
              <a:defRPr/>
            </a:pPr>
            <a:r>
              <a:rPr lang="en-US" sz="4000" b="1" dirty="0" smtClean="0">
                <a:effectLst>
                  <a:outerShdw blurRad="38100" dist="38100" dir="2700000" algn="tl">
                    <a:srgbClr val="C0C0C0"/>
                  </a:outerShdw>
                </a:effectLst>
                <a:latin typeface="Arial Rounded MT Bold" pitchFamily="34" charset="0"/>
              </a:rPr>
              <a:t>SUPER WHY Reading Camp</a:t>
            </a:r>
          </a:p>
        </p:txBody>
      </p:sp>
      <p:sp>
        <p:nvSpPr>
          <p:cNvPr id="12292" name="Text Box 4"/>
          <p:cNvSpPr txBox="1">
            <a:spLocks noChangeArrowheads="1"/>
          </p:cNvSpPr>
          <p:nvPr/>
        </p:nvSpPr>
        <p:spPr bwMode="auto">
          <a:xfrm>
            <a:off x="838200" y="1692275"/>
            <a:ext cx="8140700" cy="7381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eaLnBrk="1" hangingPunct="1">
              <a:spcBef>
                <a:spcPct val="50000"/>
              </a:spcBef>
              <a:buClr>
                <a:srgbClr val="0066FF"/>
              </a:buClr>
              <a:defRPr/>
            </a:pPr>
            <a:r>
              <a:rPr lang="en-US" sz="1400" dirty="0">
                <a:latin typeface="Arial Rounded MT Bold" pitchFamily="34" charset="0"/>
                <a:ea typeface="ＭＳ Ｐゴシック" charset="0"/>
              </a:rPr>
              <a:t>SUPER WHY Reading Camp is a national literacy program that features an engaging curriculum of interactive reading games and activities that build upon the skills and content taught in the series:</a:t>
            </a:r>
          </a:p>
        </p:txBody>
      </p:sp>
      <p:sp>
        <p:nvSpPr>
          <p:cNvPr id="12294" name="Text Box 6"/>
          <p:cNvSpPr txBox="1">
            <a:spLocks noChangeArrowheads="1"/>
          </p:cNvSpPr>
          <p:nvPr/>
        </p:nvSpPr>
        <p:spPr bwMode="auto">
          <a:xfrm>
            <a:off x="946150" y="2743200"/>
            <a:ext cx="7772400" cy="9540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457200" indent="-279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Clr>
                <a:schemeClr val="tx1"/>
              </a:buClr>
              <a:buSzPct val="115000"/>
              <a:buFont typeface="Times" charset="0"/>
              <a:buChar char="•"/>
              <a:defRPr/>
            </a:pPr>
            <a:r>
              <a:rPr lang="en-US" sz="1400" dirty="0" smtClean="0">
                <a:solidFill>
                  <a:srgbClr val="000000"/>
                </a:solidFill>
                <a:latin typeface="Arial Rounded MT Bold" pitchFamily="34" charset="0"/>
              </a:rPr>
              <a:t>Hundreds of camps have been held since 2007, reaching thousands of children  in more than 50 cities, targeted to low-income families. WFSU, along with Bond Elementary and St. Johns in Gadsden County were among the 1</a:t>
            </a:r>
            <a:r>
              <a:rPr lang="en-US" sz="1400" baseline="30000" dirty="0" smtClean="0">
                <a:solidFill>
                  <a:srgbClr val="000000"/>
                </a:solidFill>
                <a:latin typeface="Arial Rounded MT Bold" pitchFamily="34" charset="0"/>
              </a:rPr>
              <a:t>st</a:t>
            </a:r>
            <a:r>
              <a:rPr lang="en-US" sz="1400" dirty="0" smtClean="0">
                <a:solidFill>
                  <a:srgbClr val="000000"/>
                </a:solidFill>
                <a:latin typeface="Arial Rounded MT Bold" pitchFamily="34" charset="0"/>
              </a:rPr>
              <a:t> research projects!</a:t>
            </a:r>
          </a:p>
        </p:txBody>
      </p:sp>
      <p:pic>
        <p:nvPicPr>
          <p:cNvPr id="4101" name="Picture 8" descr="1555134462_8c423f3ba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114800"/>
            <a:ext cx="2052638" cy="2227263"/>
          </a:xfrm>
          <a:prstGeom prst="rect">
            <a:avLst/>
          </a:prstGeom>
          <a:noFill/>
          <a:ln w="38100">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pic>
      <p:pic>
        <p:nvPicPr>
          <p:cNvPr id="4102" name="Picture 9" descr="May 2007 Showcase - logo for reading camp2b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810000"/>
            <a:ext cx="1879600" cy="1814513"/>
          </a:xfrm>
          <a:prstGeom prst="rect">
            <a:avLst/>
          </a:prstGeom>
          <a:noFill/>
          <a:ln w="38100">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pic>
      <p:pic>
        <p:nvPicPr>
          <p:cNvPr id="410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429125"/>
            <a:ext cx="2444750" cy="1833563"/>
          </a:xfrm>
          <a:prstGeom prst="rect">
            <a:avLst/>
          </a:prstGeom>
          <a:noFill/>
          <a:ln w="9525">
            <a:solidFill>
              <a:schemeClr val="tx1">
                <a:alpha val="0"/>
              </a:schemeClr>
            </a:solidFill>
            <a:prstDash val="lgDashDotDot"/>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 y="990600"/>
            <a:ext cx="7772400" cy="838200"/>
          </a:xfrm>
        </p:spPr>
        <p:txBody>
          <a:bodyPr/>
          <a:lstStyle/>
          <a:p>
            <a:pPr eaLnBrk="1" hangingPunct="1">
              <a:defRPr/>
            </a:pPr>
            <a:r>
              <a:rPr lang="en-US" sz="3200" b="1" dirty="0" smtClean="0">
                <a:effectLst>
                  <a:outerShdw blurRad="38100" dist="38100" dir="2700000" algn="tl">
                    <a:srgbClr val="DDDDDD"/>
                  </a:outerShdw>
                </a:effectLst>
              </a:rPr>
              <a:t>Camp Characteristics…</a:t>
            </a:r>
            <a:endParaRPr lang="en-US" sz="4000" b="1" dirty="0" smtClean="0">
              <a:effectLst>
                <a:outerShdw blurRad="38100" dist="38100" dir="2700000" algn="tl">
                  <a:srgbClr val="DDDDDD"/>
                </a:outerShdw>
              </a:effectLst>
              <a:latin typeface="Comic Sans MS" charset="0"/>
            </a:endParaRPr>
          </a:p>
        </p:txBody>
      </p:sp>
      <p:sp>
        <p:nvSpPr>
          <p:cNvPr id="18437" name="Text Box 5"/>
          <p:cNvSpPr txBox="1">
            <a:spLocks noChangeArrowheads="1"/>
          </p:cNvSpPr>
          <p:nvPr/>
        </p:nvSpPr>
        <p:spPr bwMode="auto">
          <a:xfrm>
            <a:off x="838200" y="2819400"/>
            <a:ext cx="6096000" cy="33702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342900" indent="-342900">
              <a:defRPr sz="2400">
                <a:solidFill>
                  <a:schemeClr val="tx1"/>
                </a:solidFill>
                <a:latin typeface="Arial" charset="0"/>
                <a:ea typeface="ＭＳ Ｐゴシック" charset="-128"/>
              </a:defRPr>
            </a:lvl1pPr>
            <a:lvl2pPr>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1" eaLnBrk="1" hangingPunct="1">
              <a:spcBef>
                <a:spcPct val="50000"/>
              </a:spcBef>
              <a:buClr>
                <a:schemeClr val="tx1"/>
              </a:buClr>
              <a:buSzPct val="115000"/>
            </a:pPr>
            <a:r>
              <a:rPr lang="en-US" altLang="en-US" sz="1600">
                <a:latin typeface="Arial Rounded MT Bold" charset="0"/>
              </a:rPr>
              <a:t>*Scripted curriculum, instructions, and materials </a:t>
            </a:r>
          </a:p>
          <a:p>
            <a:pPr lvl="1" eaLnBrk="1" hangingPunct="1">
              <a:buClr>
                <a:schemeClr val="tx1"/>
              </a:buClr>
            </a:pPr>
            <a:r>
              <a:rPr lang="en-US" altLang="en-US" sz="1600">
                <a:latin typeface="Arial Rounded MT Bold" charset="0"/>
              </a:rPr>
              <a:t>provided to camp instructors </a:t>
            </a:r>
            <a:r>
              <a:rPr lang="en-US" altLang="en-US" sz="1600" b="1" i="1">
                <a:solidFill>
                  <a:srgbClr val="C00000"/>
                </a:solidFill>
                <a:latin typeface="Arial Rounded MT Bold" charset="0"/>
              </a:rPr>
              <a:t>(SCRIPTS)</a:t>
            </a:r>
            <a:r>
              <a:rPr lang="en-US" altLang="en-US" sz="1600">
                <a:latin typeface="Arial Rounded MT Bold" charset="0"/>
              </a:rPr>
              <a:t> </a:t>
            </a:r>
          </a:p>
          <a:p>
            <a:pPr lvl="1" eaLnBrk="1" hangingPunct="1">
              <a:buClr>
                <a:schemeClr val="tx1"/>
              </a:buClr>
            </a:pPr>
            <a:endParaRPr lang="en-US" altLang="en-US" sz="1600">
              <a:latin typeface="Arial Rounded MT Bold" charset="0"/>
            </a:endParaRPr>
          </a:p>
          <a:p>
            <a:pPr lvl="1" eaLnBrk="1" hangingPunct="1">
              <a:buClr>
                <a:schemeClr val="tx1"/>
              </a:buClr>
            </a:pPr>
            <a:r>
              <a:rPr lang="en-US" altLang="en-US" sz="1600">
                <a:latin typeface="Arial Rounded MT Bold" charset="0"/>
              </a:rPr>
              <a:t>*SUPER WHY DVD clips, craft materials, manipulatives, worksheets, costume characters, etc. </a:t>
            </a:r>
            <a:r>
              <a:rPr lang="en-US" altLang="en-US" sz="1600" b="1" i="1">
                <a:solidFill>
                  <a:srgbClr val="C00000"/>
                </a:solidFill>
                <a:latin typeface="Arial Rounded MT Bold" charset="0"/>
              </a:rPr>
              <a:t>(PROPS)</a:t>
            </a:r>
          </a:p>
          <a:p>
            <a:pPr lvl="1" eaLnBrk="1" hangingPunct="1">
              <a:buClr>
                <a:schemeClr val="tx1"/>
              </a:buClr>
            </a:pPr>
            <a:endParaRPr lang="en-US" altLang="en-US" sz="1600">
              <a:latin typeface="Arial Rounded MT Bold" charset="0"/>
            </a:endParaRPr>
          </a:p>
          <a:p>
            <a:pPr lvl="1" eaLnBrk="1" hangingPunct="1">
              <a:buClr>
                <a:schemeClr val="tx1"/>
              </a:buClr>
            </a:pPr>
            <a:r>
              <a:rPr lang="en-US" altLang="en-US" sz="1600">
                <a:latin typeface="Arial Rounded MT Bold" charset="0"/>
              </a:rPr>
              <a:t>*Designed to be either a free standing camp or </a:t>
            </a:r>
          </a:p>
          <a:p>
            <a:pPr lvl="1" eaLnBrk="1" hangingPunct="1">
              <a:buClr>
                <a:schemeClr val="tx1"/>
              </a:buClr>
            </a:pPr>
            <a:r>
              <a:rPr lang="en-US" altLang="en-US" sz="1600">
                <a:latin typeface="Arial Rounded MT Bold" charset="0"/>
              </a:rPr>
              <a:t>   an add-on to an existing program</a:t>
            </a:r>
          </a:p>
          <a:p>
            <a:pPr lvl="1" eaLnBrk="1" hangingPunct="1">
              <a:buClr>
                <a:schemeClr val="tx1"/>
              </a:buClr>
            </a:pPr>
            <a:r>
              <a:rPr lang="en-US" altLang="en-US" sz="1600" b="1" i="1">
                <a:solidFill>
                  <a:srgbClr val="C00000"/>
                </a:solidFill>
                <a:latin typeface="Arial Rounded MT Bold" charset="0"/>
              </a:rPr>
              <a:t>(ACTION)</a:t>
            </a:r>
          </a:p>
          <a:p>
            <a:pPr lvl="1" eaLnBrk="1" hangingPunct="1">
              <a:buClr>
                <a:schemeClr val="tx1"/>
              </a:buClr>
            </a:pPr>
            <a:endParaRPr lang="en-US" altLang="en-US" sz="1600">
              <a:latin typeface="Arial Rounded MT Bold" charset="0"/>
            </a:endParaRPr>
          </a:p>
          <a:p>
            <a:pPr lvl="1" eaLnBrk="1" hangingPunct="1">
              <a:buClr>
                <a:schemeClr val="tx1"/>
              </a:buClr>
            </a:pPr>
            <a:r>
              <a:rPr lang="en-US" altLang="en-US" sz="1600">
                <a:latin typeface="Arial Rounded MT Bold" charset="0"/>
              </a:rPr>
              <a:t>*Experienced Teachers make for minimal               training requirements! </a:t>
            </a:r>
            <a:r>
              <a:rPr lang="en-US" altLang="en-US" sz="1600" b="1" i="1">
                <a:solidFill>
                  <a:srgbClr val="C00000"/>
                </a:solidFill>
                <a:latin typeface="Arial Rounded MT Bold" charset="0"/>
              </a:rPr>
              <a:t>(CASTING)</a:t>
            </a:r>
          </a:p>
          <a:p>
            <a:pPr lvl="1" eaLnBrk="1" hangingPunct="1">
              <a:spcBef>
                <a:spcPct val="50000"/>
              </a:spcBef>
              <a:buClr>
                <a:schemeClr val="tx1"/>
              </a:buClr>
              <a:buFontTx/>
              <a:buChar char="•"/>
            </a:pPr>
            <a:endParaRPr lang="en-US" altLang="en-US" sz="1400"/>
          </a:p>
        </p:txBody>
      </p:sp>
      <p:sp>
        <p:nvSpPr>
          <p:cNvPr id="18438" name="Text Box 6"/>
          <p:cNvSpPr txBox="1">
            <a:spLocks noChangeArrowheads="1"/>
          </p:cNvSpPr>
          <p:nvPr/>
        </p:nvSpPr>
        <p:spPr bwMode="auto">
          <a:xfrm>
            <a:off x="914400" y="1981200"/>
            <a:ext cx="5638800" cy="584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eaLnBrk="1" hangingPunct="1">
              <a:spcBef>
                <a:spcPct val="50000"/>
              </a:spcBef>
              <a:defRPr/>
            </a:pPr>
            <a:r>
              <a:rPr lang="en-US" sz="1600" dirty="0">
                <a:latin typeface="Arial Rounded MT Bold" pitchFamily="34" charset="0"/>
                <a:ea typeface="ＭＳ Ｐゴシック" charset="0"/>
              </a:rPr>
              <a:t>SUPER WHY Reading Camps was developed to fit in with the needs of schools and teachers!</a:t>
            </a:r>
          </a:p>
        </p:txBody>
      </p:sp>
      <p:pic>
        <p:nvPicPr>
          <p:cNvPr id="512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69299">
            <a:off x="5694363" y="4275138"/>
            <a:ext cx="2479675" cy="1860550"/>
          </a:xfrm>
          <a:prstGeom prst="rect">
            <a:avLst/>
          </a:prstGeom>
          <a:noFill/>
          <a:ln w="38100">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pic>
      <p:pic>
        <p:nvPicPr>
          <p:cNvPr id="512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0111">
            <a:off x="6551613" y="1644650"/>
            <a:ext cx="2135187" cy="1601788"/>
          </a:xfrm>
          <a:prstGeom prst="rect">
            <a:avLst/>
          </a:prstGeom>
          <a:noFill/>
          <a:ln w="38100">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219200" y="990600"/>
            <a:ext cx="7772400" cy="914400"/>
          </a:xfrm>
        </p:spPr>
        <p:txBody>
          <a:bodyPr/>
          <a:lstStyle/>
          <a:p>
            <a:pPr eaLnBrk="1" hangingPunct="1">
              <a:defRPr/>
            </a:pPr>
            <a:r>
              <a:rPr lang="en-US" sz="3200" b="1" dirty="0" smtClean="0">
                <a:effectLst>
                  <a:outerShdw blurRad="38100" dist="38100" dir="2700000" algn="tl">
                    <a:srgbClr val="DDDDDD"/>
                  </a:outerShdw>
                </a:effectLst>
                <a:latin typeface="Arial Rounded MT Bold" pitchFamily="34" charset="0"/>
              </a:rPr>
              <a:t>Age-Appropriate Program</a:t>
            </a:r>
            <a:endParaRPr lang="en-US" sz="4000" b="1" dirty="0" smtClean="0">
              <a:effectLst>
                <a:outerShdw blurRad="38100" dist="38100" dir="2700000" algn="tl">
                  <a:srgbClr val="DDDDDD"/>
                </a:outerShdw>
              </a:effectLst>
              <a:latin typeface="Arial Rounded MT Bold" pitchFamily="34" charset="0"/>
            </a:endParaRPr>
          </a:p>
        </p:txBody>
      </p:sp>
      <p:sp>
        <p:nvSpPr>
          <p:cNvPr id="19461" name="Text Box 5"/>
          <p:cNvSpPr txBox="1">
            <a:spLocks noChangeArrowheads="1"/>
          </p:cNvSpPr>
          <p:nvPr/>
        </p:nvSpPr>
        <p:spPr bwMode="auto">
          <a:xfrm>
            <a:off x="990600" y="2212975"/>
            <a:ext cx="6705600" cy="18462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342900" indent="-342900">
              <a:defRPr sz="2400">
                <a:solidFill>
                  <a:schemeClr val="tx1"/>
                </a:solidFill>
                <a:latin typeface="Arial" charset="0"/>
                <a:ea typeface="ＭＳ Ｐゴシック" charset="-128"/>
              </a:defRPr>
            </a:lvl1pPr>
            <a:lvl2pPr>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1" eaLnBrk="1" hangingPunct="1">
              <a:spcBef>
                <a:spcPct val="50000"/>
              </a:spcBef>
              <a:buClr>
                <a:schemeClr val="tx1"/>
              </a:buClr>
              <a:buSzPct val="115000"/>
              <a:buFont typeface="Times" charset="0"/>
              <a:buChar char="•"/>
            </a:pPr>
            <a:r>
              <a:rPr lang="en-US" altLang="en-US" sz="1400">
                <a:latin typeface="Arial Rounded MT Bold" charset="0"/>
              </a:rPr>
              <a:t> Overall program targeted to 3- to 6-year-olds, with 4-5 as the core</a:t>
            </a:r>
          </a:p>
          <a:p>
            <a:pPr lvl="1" eaLnBrk="1" hangingPunct="1">
              <a:spcBef>
                <a:spcPct val="50000"/>
              </a:spcBef>
              <a:buClr>
                <a:schemeClr val="tx1"/>
              </a:buClr>
              <a:buSzPct val="115000"/>
              <a:buFont typeface="Times" charset="0"/>
              <a:buChar char="•"/>
            </a:pPr>
            <a:r>
              <a:rPr lang="en-US" altLang="en-US" sz="1400">
                <a:latin typeface="Arial Rounded MT Bold" charset="0"/>
              </a:rPr>
              <a:t> Scaffolded content covers a range of ages/skill levels within the</a:t>
            </a:r>
          </a:p>
          <a:p>
            <a:pPr lvl="1" eaLnBrk="1" hangingPunct="1">
              <a:buClr>
                <a:schemeClr val="tx1"/>
              </a:buClr>
            </a:pPr>
            <a:r>
              <a:rPr lang="en-US" altLang="en-US" sz="1400">
                <a:latin typeface="Arial Rounded MT Bold" charset="0"/>
              </a:rPr>
              <a:t>   preschool demographic</a:t>
            </a:r>
          </a:p>
          <a:p>
            <a:pPr lvl="1" eaLnBrk="1" hangingPunct="1">
              <a:spcBef>
                <a:spcPct val="50000"/>
              </a:spcBef>
              <a:buClr>
                <a:schemeClr val="tx1"/>
              </a:buClr>
              <a:buSzPct val="115000"/>
              <a:buFont typeface="Times" charset="0"/>
              <a:buChar char="•"/>
            </a:pPr>
            <a:r>
              <a:rPr lang="en-US" altLang="en-US" sz="1400">
                <a:latin typeface="Arial Rounded MT Bold" charset="0"/>
              </a:rPr>
              <a:t> Curriculum activities and take home materials geared to reading level of campers and low income parents/caregivers</a:t>
            </a:r>
          </a:p>
          <a:p>
            <a:pPr lvl="1" eaLnBrk="1" hangingPunct="1">
              <a:spcBef>
                <a:spcPct val="50000"/>
              </a:spcBef>
              <a:buClr>
                <a:schemeClr val="tx1"/>
              </a:buClr>
              <a:buFontTx/>
              <a:buChar char="•"/>
            </a:pPr>
            <a:endParaRPr lang="en-US" altLang="en-US" sz="2000" b="1">
              <a:latin typeface="Arial Rounded MT Bold" charset="0"/>
            </a:endParaRPr>
          </a:p>
        </p:txBody>
      </p:sp>
      <p:sp>
        <p:nvSpPr>
          <p:cNvPr id="19462" name="Text Box 6"/>
          <p:cNvSpPr txBox="1">
            <a:spLocks noChangeArrowheads="1"/>
          </p:cNvSpPr>
          <p:nvPr/>
        </p:nvSpPr>
        <p:spPr bwMode="auto">
          <a:xfrm>
            <a:off x="1323975" y="1831975"/>
            <a:ext cx="51054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sz="1600">
                <a:latin typeface="Arial Rounded MT Bold" charset="0"/>
              </a:rPr>
              <a:t>Each camp is designed for fifteen children:</a:t>
            </a:r>
            <a:endParaRPr lang="en-US" altLang="en-US" sz="1400">
              <a:latin typeface="Arial Rounded MT Bold" charset="0"/>
            </a:endParaRPr>
          </a:p>
        </p:txBody>
      </p:sp>
      <p:pic>
        <p:nvPicPr>
          <p:cNvPr id="614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97608">
            <a:off x="1524000" y="3886200"/>
            <a:ext cx="3276600" cy="2457450"/>
          </a:xfrm>
          <a:prstGeom prst="rect">
            <a:avLst/>
          </a:prstGeom>
          <a:noFill/>
          <a:ln w="38100">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pic>
      <p:pic>
        <p:nvPicPr>
          <p:cNvPr id="615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5818">
            <a:off x="5410200" y="3906838"/>
            <a:ext cx="3200400" cy="2400300"/>
          </a:xfrm>
          <a:prstGeom prst="rect">
            <a:avLst/>
          </a:prstGeom>
          <a:noFill/>
          <a:ln w="38100">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990600" y="838200"/>
            <a:ext cx="7772400" cy="914400"/>
          </a:xfrm>
        </p:spPr>
        <p:txBody>
          <a:bodyPr/>
          <a:lstStyle/>
          <a:p>
            <a:pPr eaLnBrk="1" hangingPunct="1">
              <a:defRPr/>
            </a:pPr>
            <a:r>
              <a:rPr lang="en-US" sz="3200" b="1" dirty="0" smtClean="0">
                <a:effectLst>
                  <a:outerShdw blurRad="38100" dist="38100" dir="2700000" algn="tl">
                    <a:srgbClr val="DDDDDD"/>
                  </a:outerShdw>
                </a:effectLst>
                <a:latin typeface="Arial Rounded MT Bold" pitchFamily="34" charset="0"/>
              </a:rPr>
              <a:t>Elements of Each Camp Session</a:t>
            </a:r>
          </a:p>
        </p:txBody>
      </p:sp>
      <p:sp>
        <p:nvSpPr>
          <p:cNvPr id="20483" name="Text Box 3"/>
          <p:cNvSpPr txBox="1">
            <a:spLocks noChangeArrowheads="1"/>
          </p:cNvSpPr>
          <p:nvPr/>
        </p:nvSpPr>
        <p:spPr bwMode="auto">
          <a:xfrm>
            <a:off x="8150225" y="5622925"/>
            <a:ext cx="18415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7000">
              <a:solidFill>
                <a:srgbClr val="FF0000"/>
              </a:solidFill>
              <a:effectLst>
                <a:outerShdw blurRad="38100" dist="38100" dir="2700000" algn="tl">
                  <a:srgbClr val="C0C0C0"/>
                </a:outerShdw>
              </a:effectLst>
              <a:latin typeface="Ravie" charset="0"/>
            </a:endParaRPr>
          </a:p>
          <a:p>
            <a:pPr eaLnBrk="1" hangingPunct="1"/>
            <a:endParaRPr lang="en-US" altLang="en-US" sz="7000">
              <a:solidFill>
                <a:srgbClr val="FF0000"/>
              </a:solidFill>
              <a:effectLst>
                <a:outerShdw blurRad="38100" dist="38100" dir="2700000" algn="tl">
                  <a:srgbClr val="C0C0C0"/>
                </a:outerShdw>
              </a:effectLst>
              <a:latin typeface="Ravie" charset="0"/>
            </a:endParaRPr>
          </a:p>
        </p:txBody>
      </p:sp>
      <p:sp>
        <p:nvSpPr>
          <p:cNvPr id="20486" name="Text Box 6"/>
          <p:cNvSpPr txBox="1">
            <a:spLocks noChangeArrowheads="1"/>
          </p:cNvSpPr>
          <p:nvPr/>
        </p:nvSpPr>
        <p:spPr bwMode="auto">
          <a:xfrm>
            <a:off x="1143000" y="2438400"/>
            <a:ext cx="6019800" cy="3000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lvl="1" eaLnBrk="1" hangingPunct="1">
              <a:spcBef>
                <a:spcPct val="50000"/>
              </a:spcBef>
              <a:buClr>
                <a:schemeClr val="tx1"/>
              </a:buClr>
              <a:buSzPct val="115000"/>
              <a:buFont typeface="Times" charset="0"/>
              <a:buChar char="•"/>
              <a:defRPr/>
            </a:pPr>
            <a:r>
              <a:rPr lang="en-US" sz="1400" dirty="0">
                <a:latin typeface="Arial Rounded MT Bold" pitchFamily="34" charset="0"/>
                <a:ea typeface="ＭＳ Ｐゴシック" charset="0"/>
              </a:rPr>
              <a:t> Viewing the full SUPER WHY episode </a:t>
            </a:r>
          </a:p>
          <a:p>
            <a:pPr lvl="1" eaLnBrk="1" hangingPunct="1">
              <a:spcBef>
                <a:spcPct val="50000"/>
              </a:spcBef>
              <a:buClr>
                <a:schemeClr val="tx1"/>
              </a:buClr>
              <a:buSzPct val="115000"/>
              <a:buFont typeface="Times" charset="0"/>
              <a:buChar char="•"/>
              <a:defRPr/>
            </a:pPr>
            <a:r>
              <a:rPr lang="en-US" sz="1400" dirty="0">
                <a:latin typeface="Arial Rounded MT Bold" pitchFamily="34" charset="0"/>
                <a:ea typeface="ＭＳ Ｐゴシック" charset="0"/>
              </a:rPr>
              <a:t> Transforming into the Super Reader characters</a:t>
            </a:r>
          </a:p>
          <a:p>
            <a:pPr lvl="1" eaLnBrk="1" hangingPunct="1">
              <a:spcBef>
                <a:spcPct val="50000"/>
              </a:spcBef>
              <a:buClr>
                <a:schemeClr val="tx1"/>
              </a:buClr>
              <a:buSzPct val="115000"/>
              <a:buFont typeface="Times" charset="0"/>
              <a:buChar char="•"/>
              <a:defRPr/>
            </a:pPr>
            <a:r>
              <a:rPr lang="en-US" sz="1400" dirty="0">
                <a:latin typeface="Arial Rounded MT Bold" pitchFamily="34" charset="0"/>
                <a:ea typeface="ＭＳ Ｐゴシック" charset="0"/>
              </a:rPr>
              <a:t> Playing interactive SUPER WHY literacy games</a:t>
            </a:r>
          </a:p>
          <a:p>
            <a:pPr lvl="1" eaLnBrk="1" hangingPunct="1">
              <a:spcBef>
                <a:spcPct val="50000"/>
              </a:spcBef>
              <a:buClr>
                <a:schemeClr val="tx1"/>
              </a:buClr>
              <a:buSzPct val="115000"/>
              <a:buFont typeface="Times" charset="0"/>
              <a:buChar char="•"/>
              <a:defRPr/>
            </a:pPr>
            <a:r>
              <a:rPr lang="en-US" sz="1400" dirty="0">
                <a:latin typeface="Arial Rounded MT Bold" pitchFamily="34" charset="0"/>
                <a:ea typeface="ＭＳ Ｐゴシック" charset="0"/>
              </a:rPr>
              <a:t> Creating SUPER WHY-themed crafts</a:t>
            </a:r>
          </a:p>
          <a:p>
            <a:pPr lvl="1" eaLnBrk="1" hangingPunct="1">
              <a:spcBef>
                <a:spcPct val="50000"/>
              </a:spcBef>
              <a:buClr>
                <a:schemeClr val="tx1"/>
              </a:buClr>
              <a:buSzPct val="115000"/>
              <a:buFont typeface="Times" charset="0"/>
              <a:buChar char="•"/>
              <a:defRPr/>
            </a:pPr>
            <a:r>
              <a:rPr lang="en-US" sz="1400" dirty="0">
                <a:latin typeface="Arial Rounded MT Bold" pitchFamily="34" charset="0"/>
                <a:ea typeface="ＭＳ Ｐゴシック" charset="0"/>
              </a:rPr>
              <a:t> Learning and singing songs from the SUPER WHY show</a:t>
            </a:r>
          </a:p>
          <a:p>
            <a:pPr lvl="1" eaLnBrk="1" hangingPunct="1">
              <a:spcBef>
                <a:spcPct val="50000"/>
              </a:spcBef>
              <a:buClr>
                <a:schemeClr val="tx1"/>
              </a:buClr>
              <a:buSzPct val="115000"/>
              <a:buFont typeface="Times" charset="0"/>
              <a:buChar char="•"/>
              <a:defRPr/>
            </a:pPr>
            <a:r>
              <a:rPr lang="en-US" sz="1400" dirty="0">
                <a:latin typeface="Arial Rounded MT Bold" pitchFamily="34" charset="0"/>
                <a:ea typeface="ＭＳ Ｐゴシック" charset="0"/>
              </a:rPr>
              <a:t> Participating in SUPER WHY-based body movement exercises</a:t>
            </a:r>
          </a:p>
          <a:p>
            <a:pPr lvl="1" eaLnBrk="1" hangingPunct="1">
              <a:spcBef>
                <a:spcPct val="50000"/>
              </a:spcBef>
              <a:buClr>
                <a:schemeClr val="tx1"/>
              </a:buClr>
              <a:buSzPct val="115000"/>
              <a:buFont typeface="Times" charset="0"/>
              <a:buChar char="•"/>
              <a:defRPr/>
            </a:pPr>
            <a:r>
              <a:rPr lang="en-US" sz="1400" dirty="0">
                <a:latin typeface="Arial Rounded MT Bold" pitchFamily="34" charset="0"/>
                <a:ea typeface="ＭＳ Ｐゴシック" charset="0"/>
              </a:rPr>
              <a:t> Reviewing what was learned </a:t>
            </a:r>
          </a:p>
          <a:p>
            <a:pPr lvl="1" eaLnBrk="1" hangingPunct="1">
              <a:spcBef>
                <a:spcPct val="50000"/>
              </a:spcBef>
              <a:buClr>
                <a:schemeClr val="tx1"/>
              </a:buClr>
              <a:buSzPct val="115000"/>
              <a:buFont typeface="Times" charset="0"/>
              <a:buChar char="•"/>
              <a:defRPr/>
            </a:pPr>
            <a:r>
              <a:rPr lang="en-US" sz="1400" dirty="0">
                <a:latin typeface="Arial Rounded MT Bold" pitchFamily="34" charset="0"/>
                <a:ea typeface="ＭＳ Ｐゴシック" charset="0"/>
              </a:rPr>
              <a:t> Taking home SUPER WHY extended                                                                                       </a:t>
            </a:r>
          </a:p>
          <a:p>
            <a:pPr lvl="1" eaLnBrk="1" hangingPunct="1">
              <a:buClr>
                <a:schemeClr val="tx1"/>
              </a:buClr>
              <a:defRPr/>
            </a:pPr>
            <a:r>
              <a:rPr lang="en-US" sz="1400" dirty="0">
                <a:latin typeface="Arial Rounded MT Bold" pitchFamily="34" charset="0"/>
                <a:ea typeface="ＭＳ Ｐゴシック" charset="0"/>
              </a:rPr>
              <a:t>   learning worksheets (optional)</a:t>
            </a:r>
          </a:p>
        </p:txBody>
      </p:sp>
      <p:pic>
        <p:nvPicPr>
          <p:cNvPr id="717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92562">
            <a:off x="5556250" y="4391025"/>
            <a:ext cx="2971800" cy="1774825"/>
          </a:xfrm>
          <a:prstGeom prst="rect">
            <a:avLst/>
          </a:prstGeom>
          <a:noFill/>
          <a:ln w="38100">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pic>
      <p:sp>
        <p:nvSpPr>
          <p:cNvPr id="20488" name="Text Box 8"/>
          <p:cNvSpPr txBox="1">
            <a:spLocks noChangeArrowheads="1"/>
          </p:cNvSpPr>
          <p:nvPr/>
        </p:nvSpPr>
        <p:spPr bwMode="auto">
          <a:xfrm>
            <a:off x="1676400" y="1844675"/>
            <a:ext cx="42386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eaLnBrk="1" hangingPunct="1">
              <a:spcBef>
                <a:spcPct val="50000"/>
              </a:spcBef>
              <a:defRPr/>
            </a:pPr>
            <a:r>
              <a:rPr lang="en-US" sz="1600" dirty="0">
                <a:latin typeface="Arial Rounded MT Bold" pitchFamily="34" charset="0"/>
                <a:ea typeface="ＭＳ Ｐゴシック" charset="0"/>
              </a:rPr>
              <a:t>Each 3.5-hour camp session consists of:</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990600" y="838200"/>
            <a:ext cx="7772400" cy="914400"/>
          </a:xfrm>
        </p:spPr>
        <p:txBody>
          <a:bodyPr/>
          <a:lstStyle/>
          <a:p>
            <a:pPr eaLnBrk="1" hangingPunct="1">
              <a:defRPr/>
            </a:pPr>
            <a:r>
              <a:rPr lang="en-US" sz="3200" b="1" dirty="0" smtClean="0">
                <a:effectLst>
                  <a:outerShdw blurRad="38100" dist="38100" dir="2700000" algn="tl">
                    <a:srgbClr val="DDDDDD"/>
                  </a:outerShdw>
                </a:effectLst>
                <a:latin typeface="Arial Rounded MT Bold" pitchFamily="34" charset="0"/>
              </a:rPr>
              <a:t>Modifying Elements for Daily Use!</a:t>
            </a:r>
          </a:p>
        </p:txBody>
      </p:sp>
      <p:sp>
        <p:nvSpPr>
          <p:cNvPr id="20483" name="Text Box 3"/>
          <p:cNvSpPr txBox="1">
            <a:spLocks noChangeArrowheads="1"/>
          </p:cNvSpPr>
          <p:nvPr/>
        </p:nvSpPr>
        <p:spPr bwMode="auto">
          <a:xfrm>
            <a:off x="8150225" y="5622925"/>
            <a:ext cx="18415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7000">
              <a:solidFill>
                <a:srgbClr val="FF0000"/>
              </a:solidFill>
              <a:effectLst>
                <a:outerShdw blurRad="38100" dist="38100" dir="2700000" algn="tl">
                  <a:srgbClr val="C0C0C0"/>
                </a:outerShdw>
              </a:effectLst>
              <a:latin typeface="Ravie" charset="0"/>
            </a:endParaRPr>
          </a:p>
          <a:p>
            <a:pPr eaLnBrk="1" hangingPunct="1"/>
            <a:endParaRPr lang="en-US" altLang="en-US" sz="7000">
              <a:solidFill>
                <a:srgbClr val="FF0000"/>
              </a:solidFill>
              <a:effectLst>
                <a:outerShdw blurRad="38100" dist="38100" dir="2700000" algn="tl">
                  <a:srgbClr val="C0C0C0"/>
                </a:outerShdw>
              </a:effectLst>
              <a:latin typeface="Ravie" charset="0"/>
            </a:endParaRPr>
          </a:p>
        </p:txBody>
      </p:sp>
      <p:sp>
        <p:nvSpPr>
          <p:cNvPr id="20486" name="Text Box 6"/>
          <p:cNvSpPr txBox="1">
            <a:spLocks noChangeArrowheads="1"/>
          </p:cNvSpPr>
          <p:nvPr/>
        </p:nvSpPr>
        <p:spPr bwMode="auto">
          <a:xfrm>
            <a:off x="942975" y="1676400"/>
            <a:ext cx="7391400" cy="3862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342900" indent="-342900">
              <a:defRPr sz="2400">
                <a:solidFill>
                  <a:schemeClr val="tx1"/>
                </a:solidFill>
                <a:latin typeface="Arial" charset="0"/>
                <a:ea typeface="ＭＳ Ｐゴシック" charset="-128"/>
              </a:defRPr>
            </a:lvl1pPr>
            <a:lvl2pPr>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1" eaLnBrk="1" hangingPunct="1">
              <a:spcBef>
                <a:spcPct val="50000"/>
              </a:spcBef>
              <a:buClr>
                <a:schemeClr val="tx1"/>
              </a:buClr>
              <a:buSzPct val="115000"/>
            </a:pPr>
            <a:endParaRPr lang="en-US" altLang="en-US" sz="1400">
              <a:latin typeface="Arial Rounded MT Bold" charset="0"/>
            </a:endParaRPr>
          </a:p>
          <a:p>
            <a:pPr lvl="1" eaLnBrk="1" hangingPunct="1">
              <a:spcBef>
                <a:spcPct val="50000"/>
              </a:spcBef>
              <a:buClr>
                <a:schemeClr val="tx1"/>
              </a:buClr>
              <a:buSzPct val="115000"/>
            </a:pPr>
            <a:r>
              <a:rPr lang="en-US" altLang="en-US" sz="1400">
                <a:latin typeface="Arial Rounded MT Bold" charset="0"/>
              </a:rPr>
              <a:t>Viewing the full SUPER WHY episode 		23 minutes</a:t>
            </a:r>
          </a:p>
          <a:p>
            <a:pPr lvl="1" eaLnBrk="1" hangingPunct="1">
              <a:spcBef>
                <a:spcPct val="50000"/>
              </a:spcBef>
              <a:buClr>
                <a:schemeClr val="tx1"/>
              </a:buClr>
              <a:buSzPct val="115000"/>
            </a:pPr>
            <a:r>
              <a:rPr lang="en-US" altLang="en-US" sz="1400">
                <a:latin typeface="Arial Rounded MT Bold" charset="0"/>
              </a:rPr>
              <a:t>Transforming into the Super Reader characters		5 minutes</a:t>
            </a:r>
          </a:p>
          <a:p>
            <a:pPr lvl="1" eaLnBrk="1" hangingPunct="1">
              <a:spcBef>
                <a:spcPct val="50000"/>
              </a:spcBef>
              <a:buClr>
                <a:schemeClr val="tx1"/>
              </a:buClr>
              <a:buSzPct val="115000"/>
            </a:pPr>
            <a:r>
              <a:rPr lang="en-US" altLang="en-US" sz="1400">
                <a:latin typeface="Arial Rounded MT Bold" charset="0"/>
              </a:rPr>
              <a:t>Playing interactive SUPER WHY literacy games 		15 -30 minutes</a:t>
            </a:r>
          </a:p>
          <a:p>
            <a:pPr lvl="1" eaLnBrk="1" hangingPunct="1">
              <a:spcBef>
                <a:spcPct val="50000"/>
              </a:spcBef>
              <a:buClr>
                <a:schemeClr val="tx1"/>
              </a:buClr>
              <a:buSzPct val="115000"/>
            </a:pPr>
            <a:r>
              <a:rPr lang="en-US" altLang="en-US" sz="1400">
                <a:latin typeface="Arial Rounded MT Bold" charset="0"/>
              </a:rPr>
              <a:t>Creating SUPER WHY-themed crafts			30 -50 minutes</a:t>
            </a:r>
          </a:p>
          <a:p>
            <a:pPr lvl="1" eaLnBrk="1" hangingPunct="1">
              <a:spcBef>
                <a:spcPct val="50000"/>
              </a:spcBef>
              <a:buClr>
                <a:schemeClr val="tx1"/>
              </a:buClr>
              <a:buSzPct val="115000"/>
            </a:pPr>
            <a:r>
              <a:rPr lang="en-US" altLang="en-US" sz="1400">
                <a:latin typeface="Arial Rounded MT Bold" charset="0"/>
              </a:rPr>
              <a:t>Learning/singing songs from the SUPER WHY show	10 minutes</a:t>
            </a:r>
          </a:p>
          <a:p>
            <a:pPr lvl="1" eaLnBrk="1" hangingPunct="1">
              <a:spcBef>
                <a:spcPct val="50000"/>
              </a:spcBef>
              <a:buClr>
                <a:schemeClr val="tx1"/>
              </a:buClr>
              <a:buSzPct val="115000"/>
            </a:pPr>
            <a:r>
              <a:rPr lang="en-US" altLang="en-US" sz="1400">
                <a:latin typeface="Arial Rounded MT Bold" charset="0"/>
              </a:rPr>
              <a:t>SUPER WHY-based body movement exercises		5 – 10 minutes</a:t>
            </a:r>
          </a:p>
          <a:p>
            <a:pPr lvl="1" eaLnBrk="1" hangingPunct="1">
              <a:spcBef>
                <a:spcPct val="50000"/>
              </a:spcBef>
              <a:buClr>
                <a:schemeClr val="tx1"/>
              </a:buClr>
              <a:buSzPct val="115000"/>
            </a:pPr>
            <a:r>
              <a:rPr lang="en-US" altLang="en-US" sz="1400">
                <a:latin typeface="Arial Rounded MT Bold" charset="0"/>
              </a:rPr>
              <a:t>Reviewing what was learned 			5 – 10 minutes</a:t>
            </a:r>
          </a:p>
          <a:p>
            <a:pPr lvl="1" eaLnBrk="1" hangingPunct="1">
              <a:spcBef>
                <a:spcPct val="50000"/>
              </a:spcBef>
              <a:buClr>
                <a:schemeClr val="tx1"/>
              </a:buClr>
              <a:buSzPct val="115000"/>
            </a:pPr>
            <a:r>
              <a:rPr lang="en-US" altLang="en-US" sz="1400">
                <a:latin typeface="Arial Rounded MT Bold" charset="0"/>
              </a:rPr>
              <a:t>Taking home SUPER WHY extended                 		10 - 20                                                                      </a:t>
            </a:r>
          </a:p>
          <a:p>
            <a:pPr lvl="1" eaLnBrk="1" hangingPunct="1">
              <a:spcBef>
                <a:spcPct val="50000"/>
              </a:spcBef>
              <a:buClr>
                <a:schemeClr val="tx1"/>
              </a:buClr>
              <a:buSzPct val="115000"/>
            </a:pPr>
            <a:r>
              <a:rPr lang="en-US" altLang="en-US" sz="1400">
                <a:latin typeface="Arial Rounded MT Bold" charset="0"/>
              </a:rPr>
              <a:t>learning worksheets (optional). You can use these as in class worksheets.</a:t>
            </a:r>
          </a:p>
          <a:p>
            <a:pPr lvl="1" eaLnBrk="1" hangingPunct="1">
              <a:spcBef>
                <a:spcPct val="50000"/>
              </a:spcBef>
              <a:buClr>
                <a:schemeClr val="tx1"/>
              </a:buClr>
              <a:buSzPct val="115000"/>
            </a:pPr>
            <a:endParaRPr lang="en-US" altLang="en-US" sz="1400">
              <a:latin typeface="Arial Rounded MT Bold" charset="0"/>
            </a:endParaRPr>
          </a:p>
          <a:p>
            <a:pPr lvl="1" eaLnBrk="1" hangingPunct="1">
              <a:spcBef>
                <a:spcPct val="50000"/>
              </a:spcBef>
              <a:buClr>
                <a:schemeClr val="tx1"/>
              </a:buClr>
              <a:buSzPct val="115000"/>
            </a:pPr>
            <a:endParaRPr lang="en-US" altLang="en-US" sz="1400">
              <a:latin typeface="Arial Rounded MT Bold" charset="0"/>
            </a:endParaRPr>
          </a:p>
        </p:txBody>
      </p:sp>
      <p:pic>
        <p:nvPicPr>
          <p:cNvPr id="819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962525"/>
            <a:ext cx="2971800" cy="1774825"/>
          </a:xfrm>
          <a:prstGeom prst="rect">
            <a:avLst/>
          </a:prstGeom>
          <a:noFill/>
          <a:ln w="38100">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pic>
      <p:sp>
        <p:nvSpPr>
          <p:cNvPr id="8198" name="Horizontal Scroll 2"/>
          <p:cNvSpPr>
            <a:spLocks noChangeArrowheads="1"/>
          </p:cNvSpPr>
          <p:nvPr/>
        </p:nvSpPr>
        <p:spPr bwMode="auto">
          <a:xfrm>
            <a:off x="1143000" y="5094288"/>
            <a:ext cx="4495800" cy="990600"/>
          </a:xfrm>
          <a:prstGeom prst="horizontalScroll">
            <a:avLst>
              <a:gd name="adj" fmla="val 12500"/>
            </a:avLst>
          </a:prstGeom>
          <a:solidFill>
            <a:srgbClr val="99FF99"/>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en-US" altLang="en-US" sz="2400">
              <a:solidFill>
                <a:srgbClr val="000000"/>
              </a:solidFill>
            </a:endParaRPr>
          </a:p>
        </p:txBody>
      </p:sp>
      <p:sp>
        <p:nvSpPr>
          <p:cNvPr id="8199" name="TextBox 3"/>
          <p:cNvSpPr txBox="1">
            <a:spLocks noChangeArrowheads="1"/>
          </p:cNvSpPr>
          <p:nvPr/>
        </p:nvSpPr>
        <p:spPr bwMode="auto">
          <a:xfrm>
            <a:off x="1371600" y="5387975"/>
            <a:ext cx="411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400" i="1">
                <a:solidFill>
                  <a:srgbClr val="0066FF"/>
                </a:solidFill>
                <a:latin typeface="Forte" charset="0"/>
              </a:rPr>
              <a:t>You can design your own…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62000" y="914400"/>
            <a:ext cx="7772400" cy="838200"/>
          </a:xfrm>
        </p:spPr>
        <p:txBody>
          <a:bodyPr/>
          <a:lstStyle/>
          <a:p>
            <a:pPr eaLnBrk="1" hangingPunct="1">
              <a:defRPr/>
            </a:pPr>
            <a:r>
              <a:rPr lang="en-US" sz="3200" b="1" dirty="0" smtClean="0">
                <a:effectLst>
                  <a:outerShdw blurRad="38100" dist="38100" dir="2700000" algn="tl">
                    <a:srgbClr val="DDDDDD"/>
                  </a:outerShdw>
                </a:effectLst>
                <a:latin typeface="Arial Rounded MT Bold" pitchFamily="34" charset="0"/>
              </a:rPr>
              <a:t>Reading Camp Weekly Format</a:t>
            </a:r>
            <a:endParaRPr lang="en-US" sz="4000" b="1" dirty="0" smtClean="0">
              <a:effectLst>
                <a:outerShdw blurRad="38100" dist="38100" dir="2700000" algn="tl">
                  <a:srgbClr val="DDDDDD"/>
                </a:outerShdw>
              </a:effectLst>
              <a:latin typeface="Arial Rounded MT Bold" pitchFamily="34" charset="0"/>
            </a:endParaRPr>
          </a:p>
        </p:txBody>
      </p:sp>
      <p:sp>
        <p:nvSpPr>
          <p:cNvPr id="21509" name="Text Box 5"/>
          <p:cNvSpPr txBox="1">
            <a:spLocks noChangeArrowheads="1"/>
          </p:cNvSpPr>
          <p:nvPr/>
        </p:nvSpPr>
        <p:spPr bwMode="auto">
          <a:xfrm>
            <a:off x="914400" y="5715000"/>
            <a:ext cx="7543800"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2300" b="1">
              <a:latin typeface="Comic Sans MS" charset="0"/>
            </a:endParaRPr>
          </a:p>
          <a:p>
            <a:pPr eaLnBrk="1" hangingPunct="1">
              <a:spcBef>
                <a:spcPct val="50000"/>
              </a:spcBef>
            </a:pPr>
            <a:endParaRPr lang="en-US" altLang="en-US" sz="2300" b="1">
              <a:latin typeface="Comic Sans MS" charset="0"/>
            </a:endParaRPr>
          </a:p>
        </p:txBody>
      </p:sp>
      <p:sp>
        <p:nvSpPr>
          <p:cNvPr id="21511" name="Text Box 7"/>
          <p:cNvSpPr txBox="1">
            <a:spLocks noChangeArrowheads="1"/>
          </p:cNvSpPr>
          <p:nvPr/>
        </p:nvSpPr>
        <p:spPr bwMode="auto">
          <a:xfrm>
            <a:off x="1323975" y="1422400"/>
            <a:ext cx="7286625" cy="28622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spcBef>
                <a:spcPct val="20000"/>
              </a:spcBef>
              <a:buChar char="•"/>
              <a:defRPr sz="3200">
                <a:solidFill>
                  <a:schemeClr val="tx1"/>
                </a:solidFill>
                <a:latin typeface="Arial" charset="0"/>
                <a:ea typeface="ＭＳ Ｐゴシック" charset="-128"/>
              </a:defRPr>
            </a:lvl1pPr>
            <a:lvl2pPr>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Clr>
                <a:srgbClr val="FF0000"/>
              </a:buClr>
              <a:buFontTx/>
              <a:buNone/>
            </a:pPr>
            <a:endParaRPr lang="en-US" altLang="en-US" sz="1400">
              <a:latin typeface="Comic Sans MS" charset="0"/>
            </a:endParaRPr>
          </a:p>
          <a:p>
            <a:pPr eaLnBrk="1" hangingPunct="1">
              <a:spcBef>
                <a:spcPct val="50000"/>
              </a:spcBef>
              <a:buClr>
                <a:srgbClr val="FF0000"/>
              </a:buClr>
              <a:buFontTx/>
              <a:buNone/>
            </a:pPr>
            <a:r>
              <a:rPr lang="en-US" altLang="en-US" sz="1400">
                <a:latin typeface="Arial Rounded MT Bold" charset="0"/>
              </a:rPr>
              <a:t>Campers transform into one of the SUPER WHY literacy-based superheroes each day to play learning games, activities, and crafts themed to that character</a:t>
            </a:r>
            <a:r>
              <a:rPr lang="ja-JP" altLang="en-US" sz="1400">
                <a:latin typeface="Arial Rounded MT Bold" charset="0"/>
              </a:rPr>
              <a:t>’</a:t>
            </a:r>
            <a:r>
              <a:rPr lang="en-US" altLang="ja-JP" sz="1400">
                <a:latin typeface="Arial Rounded MT Bold" charset="0"/>
              </a:rPr>
              <a:t>s literacy domain:</a:t>
            </a:r>
          </a:p>
          <a:p>
            <a:pPr eaLnBrk="1" hangingPunct="1">
              <a:spcBef>
                <a:spcPct val="50000"/>
              </a:spcBef>
              <a:buClr>
                <a:srgbClr val="FF0000"/>
              </a:buClr>
              <a:buFontTx/>
              <a:buNone/>
            </a:pPr>
            <a:endParaRPr lang="en-US" altLang="en-US" sz="800">
              <a:latin typeface="Arial Rounded MT Bold" charset="0"/>
            </a:endParaRPr>
          </a:p>
          <a:p>
            <a:pPr lvl="1" eaLnBrk="1" hangingPunct="1">
              <a:spcBef>
                <a:spcPct val="50000"/>
              </a:spcBef>
              <a:buClr>
                <a:schemeClr val="tx1"/>
              </a:buClr>
              <a:buSzPct val="115000"/>
              <a:buFont typeface="Times" charset="0"/>
              <a:buChar char="•"/>
            </a:pPr>
            <a:r>
              <a:rPr lang="en-US" altLang="en-US" sz="1400">
                <a:latin typeface="Arial Rounded MT Bold" charset="0"/>
              </a:rPr>
              <a:t> Day 1: Alpha Pig Day – Letter Identification</a:t>
            </a:r>
          </a:p>
          <a:p>
            <a:pPr lvl="1" eaLnBrk="1" hangingPunct="1">
              <a:spcBef>
                <a:spcPct val="50000"/>
              </a:spcBef>
              <a:buClr>
                <a:schemeClr val="tx1"/>
              </a:buClr>
              <a:buSzPct val="115000"/>
              <a:buFont typeface="Times" charset="0"/>
              <a:buChar char="•"/>
            </a:pPr>
            <a:r>
              <a:rPr lang="en-US" altLang="en-US" sz="1400">
                <a:latin typeface="Arial Rounded MT Bold" charset="0"/>
              </a:rPr>
              <a:t> Day 2: Wonder Red Day – Decoding / Rhyming, Word Families</a:t>
            </a:r>
          </a:p>
          <a:p>
            <a:pPr lvl="1" eaLnBrk="1" hangingPunct="1">
              <a:spcBef>
                <a:spcPct val="50000"/>
              </a:spcBef>
              <a:buClr>
                <a:schemeClr val="tx1"/>
              </a:buClr>
              <a:buSzPct val="115000"/>
              <a:buFont typeface="Times" charset="0"/>
              <a:buChar char="•"/>
            </a:pPr>
            <a:r>
              <a:rPr lang="en-US" altLang="en-US" sz="1400">
                <a:latin typeface="Arial Rounded MT Bold" charset="0"/>
              </a:rPr>
              <a:t> Day 3: Princess Presto Day – Encoding / Spelling</a:t>
            </a:r>
          </a:p>
          <a:p>
            <a:pPr lvl="1" eaLnBrk="1" hangingPunct="1">
              <a:spcBef>
                <a:spcPct val="50000"/>
              </a:spcBef>
              <a:buClr>
                <a:schemeClr val="tx1"/>
              </a:buClr>
              <a:buSzPct val="115000"/>
              <a:buFont typeface="Times" charset="0"/>
              <a:buChar char="•"/>
            </a:pPr>
            <a:r>
              <a:rPr lang="en-US" altLang="en-US" sz="1400">
                <a:latin typeface="Arial Rounded MT Bold" charset="0"/>
              </a:rPr>
              <a:t> Day 4: Super Why Day – Vocabulary, Reading Comprehension</a:t>
            </a:r>
          </a:p>
          <a:p>
            <a:pPr lvl="1" eaLnBrk="1" hangingPunct="1">
              <a:spcBef>
                <a:spcPct val="50000"/>
              </a:spcBef>
              <a:buClr>
                <a:schemeClr val="tx1"/>
              </a:buClr>
              <a:buSzPct val="115000"/>
              <a:buFont typeface="Times" charset="0"/>
              <a:buChar char="•"/>
            </a:pPr>
            <a:r>
              <a:rPr lang="en-US" altLang="en-US" sz="1400">
                <a:latin typeface="Arial Rounded MT Bold" charset="0"/>
              </a:rPr>
              <a:t> Day 5: Super You Day – Review the week’s fun and play favorite games</a:t>
            </a:r>
          </a:p>
        </p:txBody>
      </p:sp>
      <p:pic>
        <p:nvPicPr>
          <p:cNvPr id="9221" name="Picture 8" descr="Hero Graphic Matrix - RGB merg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495800"/>
            <a:ext cx="3429000" cy="1931988"/>
          </a:xfrm>
          <a:prstGeom prst="rect">
            <a:avLst/>
          </a:prstGeom>
          <a:noFill/>
          <a:ln w="38100">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209800" y="1476375"/>
            <a:ext cx="5181600" cy="581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eaLnBrk="1" hangingPunct="1">
              <a:spcBef>
                <a:spcPct val="50000"/>
              </a:spcBef>
              <a:defRPr/>
            </a:pPr>
            <a:r>
              <a:rPr lang="en-US" sz="1600">
                <a:ea typeface="ＭＳ Ｐゴシック" charset="0"/>
              </a:rPr>
              <a:t>Each day of the program is themed to a different SUPER WHY character and literacy skill:</a:t>
            </a:r>
            <a:r>
              <a:rPr lang="en-US" sz="1800">
                <a:ea typeface="ＭＳ Ｐゴシック" charset="0"/>
              </a:rPr>
              <a:t> </a:t>
            </a:r>
          </a:p>
        </p:txBody>
      </p:sp>
      <p:sp>
        <p:nvSpPr>
          <p:cNvPr id="6147" name="Rectangle 3"/>
          <p:cNvSpPr>
            <a:spLocks noGrp="1" noChangeArrowheads="1"/>
          </p:cNvSpPr>
          <p:nvPr>
            <p:ph type="title"/>
          </p:nvPr>
        </p:nvSpPr>
        <p:spPr>
          <a:xfrm>
            <a:off x="990600" y="914400"/>
            <a:ext cx="7772400" cy="685800"/>
          </a:xfrm>
        </p:spPr>
        <p:txBody>
          <a:bodyPr/>
          <a:lstStyle/>
          <a:p>
            <a:pPr eaLnBrk="1" hangingPunct="1">
              <a:defRPr/>
            </a:pPr>
            <a:r>
              <a:rPr lang="en-US" sz="3200" b="1" smtClean="0">
                <a:effectLst>
                  <a:outerShdw blurRad="38100" dist="38100" dir="2700000" algn="tl">
                    <a:srgbClr val="DDDDDD"/>
                  </a:outerShdw>
                </a:effectLst>
              </a:rPr>
              <a:t>Lickety Literacy Skills</a:t>
            </a:r>
            <a:endParaRPr lang="en-US" sz="4300" b="1" smtClean="0">
              <a:effectLst>
                <a:outerShdw blurRad="38100" dist="38100" dir="2700000" algn="tl">
                  <a:srgbClr val="DDDDDD"/>
                </a:outerShdw>
              </a:effectLst>
            </a:endParaRPr>
          </a:p>
        </p:txBody>
      </p:sp>
      <p:grpSp>
        <p:nvGrpSpPr>
          <p:cNvPr id="10244" name="Group 54"/>
          <p:cNvGrpSpPr>
            <a:grpSpLocks/>
          </p:cNvGrpSpPr>
          <p:nvPr/>
        </p:nvGrpSpPr>
        <p:grpSpPr bwMode="auto">
          <a:xfrm>
            <a:off x="609600" y="2057400"/>
            <a:ext cx="3048000" cy="2362200"/>
            <a:chOff x="-144" y="1219"/>
            <a:chExt cx="1968" cy="1565"/>
          </a:xfrm>
        </p:grpSpPr>
        <p:sp>
          <p:nvSpPr>
            <p:cNvPr id="6151" name="Text Box 7"/>
            <p:cNvSpPr txBox="1">
              <a:spLocks noChangeArrowheads="1"/>
            </p:cNvSpPr>
            <p:nvPr/>
          </p:nvSpPr>
          <p:spPr bwMode="auto">
            <a:xfrm>
              <a:off x="144" y="1219"/>
              <a:ext cx="1680" cy="1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28016">
              <a:spAutoFit/>
            </a:bodyPr>
            <a:lstStyle/>
            <a:p>
              <a:pPr eaLnBrk="1" hangingPunct="1">
                <a:spcBef>
                  <a:spcPct val="50000"/>
                </a:spcBef>
                <a:defRPr/>
              </a:pPr>
              <a:r>
                <a:rPr lang="en-US" sz="1200" b="1">
                  <a:ea typeface="ＭＳ Ｐゴシック" charset="0"/>
                </a:rPr>
                <a:t>Day 1:</a:t>
              </a:r>
              <a:r>
                <a:rPr lang="en-US" sz="1200">
                  <a:ea typeface="ＭＳ Ｐゴシック" charset="0"/>
                </a:rPr>
                <a:t> Letter Identification</a:t>
              </a:r>
            </a:p>
          </p:txBody>
        </p:sp>
        <p:pic>
          <p:nvPicPr>
            <p:cNvPr id="10269" name="Picture 9" descr="CIMG87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1392"/>
              <a:ext cx="1044" cy="1392"/>
            </a:xfrm>
            <a:prstGeom prst="rect">
              <a:avLst/>
            </a:prstGeom>
            <a:noFill/>
            <a:ln w="38100">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pic>
        <p:sp>
          <p:nvSpPr>
            <p:cNvPr id="6154" name="AutoShape 10"/>
            <p:cNvSpPr>
              <a:spLocks noChangeArrowheads="1"/>
            </p:cNvSpPr>
            <p:nvPr/>
          </p:nvSpPr>
          <p:spPr bwMode="auto">
            <a:xfrm>
              <a:off x="-144" y="1345"/>
              <a:ext cx="960" cy="815"/>
            </a:xfrm>
            <a:prstGeom prst="irregularSeal1">
              <a:avLst/>
            </a:prstGeom>
            <a:solidFill>
              <a:schemeClr val="bg1"/>
            </a:solidFill>
            <a:ln w="9525">
              <a:solidFill>
                <a:srgbClr val="3333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28016" anchor="ct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6155" name="Text Box 11"/>
            <p:cNvSpPr txBox="1">
              <a:spLocks noChangeArrowheads="1"/>
            </p:cNvSpPr>
            <p:nvPr/>
          </p:nvSpPr>
          <p:spPr bwMode="auto">
            <a:xfrm rot="-880210">
              <a:off x="-10" y="1564"/>
              <a:ext cx="718" cy="5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28016">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buClr>
                  <a:srgbClr val="0000FF"/>
                </a:buClr>
              </a:pPr>
              <a:r>
                <a:rPr lang="en-US" altLang="en-US" sz="1000" b="1">
                  <a:latin typeface="Comic Sans MS" charset="0"/>
                </a:rPr>
                <a:t>Letter Identification</a:t>
              </a:r>
            </a:p>
            <a:p>
              <a:pPr algn="ctr" eaLnBrk="1" hangingPunct="1">
                <a:buClr>
                  <a:srgbClr val="0000FF"/>
                </a:buClr>
              </a:pPr>
              <a:r>
                <a:rPr lang="en-US" altLang="en-US" sz="1000" b="1">
                  <a:latin typeface="Comic Sans MS" charset="0"/>
                </a:rPr>
                <a:t>BINGO</a:t>
              </a:r>
            </a:p>
            <a:p>
              <a:pPr algn="ctr" eaLnBrk="1" hangingPunct="1">
                <a:spcBef>
                  <a:spcPct val="50000"/>
                </a:spcBef>
              </a:pPr>
              <a:endParaRPr lang="en-US" altLang="en-US" sz="1400" b="1" i="1" u="sng">
                <a:latin typeface="Comic Sans MS" charset="0"/>
              </a:endParaRPr>
            </a:p>
          </p:txBody>
        </p:sp>
      </p:grpSp>
      <p:grpSp>
        <p:nvGrpSpPr>
          <p:cNvPr id="10245" name="Group 55"/>
          <p:cNvGrpSpPr>
            <a:grpSpLocks/>
          </p:cNvGrpSpPr>
          <p:nvPr/>
        </p:nvGrpSpPr>
        <p:grpSpPr bwMode="auto">
          <a:xfrm>
            <a:off x="6248400" y="1892300"/>
            <a:ext cx="2819400" cy="2624138"/>
            <a:chOff x="3888" y="912"/>
            <a:chExt cx="1776" cy="1653"/>
          </a:xfrm>
        </p:grpSpPr>
        <p:pic>
          <p:nvPicPr>
            <p:cNvPr id="10263" name="Picture 16" descr="CIMG88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 y="1248"/>
              <a:ext cx="969" cy="1317"/>
            </a:xfrm>
            <a:prstGeom prst="rect">
              <a:avLst/>
            </a:prstGeom>
            <a:noFill/>
            <a:ln w="38100">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pic>
        <p:sp>
          <p:nvSpPr>
            <p:cNvPr id="6162" name="Text Box 18"/>
            <p:cNvSpPr txBox="1">
              <a:spLocks noChangeArrowheads="1"/>
            </p:cNvSpPr>
            <p:nvPr/>
          </p:nvSpPr>
          <p:spPr bwMode="auto">
            <a:xfrm>
              <a:off x="3927" y="1066"/>
              <a:ext cx="1069"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sz="1200" b="1"/>
                <a:t>Day 3:</a:t>
              </a:r>
              <a:r>
                <a:rPr lang="en-US" altLang="en-US" sz="1200"/>
                <a:t> Spelling</a:t>
              </a:r>
              <a:endParaRPr lang="en-US" altLang="en-US" sz="1200">
                <a:latin typeface="Comic Sans MS" charset="0"/>
              </a:endParaRPr>
            </a:p>
          </p:txBody>
        </p:sp>
        <p:grpSp>
          <p:nvGrpSpPr>
            <p:cNvPr id="10265" name="Group 19"/>
            <p:cNvGrpSpPr>
              <a:grpSpLocks/>
            </p:cNvGrpSpPr>
            <p:nvPr/>
          </p:nvGrpSpPr>
          <p:grpSpPr bwMode="auto">
            <a:xfrm>
              <a:off x="4684" y="912"/>
              <a:ext cx="980" cy="726"/>
              <a:chOff x="2304" y="2928"/>
              <a:chExt cx="1104" cy="1200"/>
            </a:xfrm>
          </p:grpSpPr>
          <p:sp>
            <p:nvSpPr>
              <p:cNvPr id="6164" name="AutoShape 20"/>
              <p:cNvSpPr>
                <a:spLocks noChangeArrowheads="1"/>
              </p:cNvSpPr>
              <p:nvPr/>
            </p:nvSpPr>
            <p:spPr bwMode="auto">
              <a:xfrm>
                <a:off x="2304" y="2928"/>
                <a:ext cx="1104" cy="1200"/>
              </a:xfrm>
              <a:prstGeom prst="irregularSeal1">
                <a:avLst/>
              </a:prstGeom>
              <a:solidFill>
                <a:schemeClr val="bg1"/>
              </a:solidFill>
              <a:ln w="9525">
                <a:solidFill>
                  <a:srgbClr val="3333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anchor="ct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6165" name="Text Box 21"/>
              <p:cNvSpPr txBox="1">
                <a:spLocks noChangeArrowheads="1"/>
              </p:cNvSpPr>
              <p:nvPr/>
            </p:nvSpPr>
            <p:spPr bwMode="auto">
              <a:xfrm rot="-880210">
                <a:off x="2511" y="3273"/>
                <a:ext cx="765" cy="7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buClr>
                    <a:srgbClr val="0000FF"/>
                  </a:buClr>
                </a:pPr>
                <a:r>
                  <a:rPr lang="en-US" altLang="en-US" sz="1000" b="1">
                    <a:latin typeface="Comic Sans MS" charset="0"/>
                  </a:rPr>
                  <a:t>Letter Sounds Basketball</a:t>
                </a:r>
              </a:p>
              <a:p>
                <a:pPr algn="ctr" eaLnBrk="1" hangingPunct="1">
                  <a:spcBef>
                    <a:spcPct val="50000"/>
                  </a:spcBef>
                </a:pPr>
                <a:endParaRPr lang="en-US" altLang="en-US" sz="1400" b="1" i="1" u="sng">
                  <a:latin typeface="Comic Sans MS" charset="0"/>
                </a:endParaRPr>
              </a:p>
            </p:txBody>
          </p:sp>
        </p:grpSp>
      </p:grpSp>
      <p:grpSp>
        <p:nvGrpSpPr>
          <p:cNvPr id="10246" name="Group 31"/>
          <p:cNvGrpSpPr>
            <a:grpSpLocks/>
          </p:cNvGrpSpPr>
          <p:nvPr/>
        </p:nvGrpSpPr>
        <p:grpSpPr bwMode="auto">
          <a:xfrm>
            <a:off x="5491163" y="4648200"/>
            <a:ext cx="3652837" cy="1905000"/>
            <a:chOff x="3126" y="2803"/>
            <a:chExt cx="2442" cy="1373"/>
          </a:xfrm>
        </p:grpSpPr>
        <p:pic>
          <p:nvPicPr>
            <p:cNvPr id="10258"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6" y="2988"/>
              <a:ext cx="1475" cy="1188"/>
            </a:xfrm>
            <a:prstGeom prst="rect">
              <a:avLst/>
            </a:prstGeom>
            <a:noFill/>
            <a:ln w="38100">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pic>
        <p:sp>
          <p:nvSpPr>
            <p:cNvPr id="6177" name="Text Box 33"/>
            <p:cNvSpPr txBox="1">
              <a:spLocks noChangeArrowheads="1"/>
            </p:cNvSpPr>
            <p:nvPr/>
          </p:nvSpPr>
          <p:spPr bwMode="auto">
            <a:xfrm>
              <a:off x="3312" y="2803"/>
              <a:ext cx="2256" cy="1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eaLnBrk="1" hangingPunct="1">
                <a:spcBef>
                  <a:spcPct val="50000"/>
                </a:spcBef>
                <a:defRPr/>
              </a:pPr>
              <a:r>
                <a:rPr lang="en-US" sz="1200" dirty="0">
                  <a:ea typeface="ＭＳ Ｐゴシック" charset="0"/>
                </a:rPr>
                <a:t>Visit with Super Why Day</a:t>
              </a:r>
            </a:p>
          </p:txBody>
        </p:sp>
        <p:grpSp>
          <p:nvGrpSpPr>
            <p:cNvPr id="10260" name="Group 34"/>
            <p:cNvGrpSpPr>
              <a:grpSpLocks/>
            </p:cNvGrpSpPr>
            <p:nvPr/>
          </p:nvGrpSpPr>
          <p:grpSpPr bwMode="auto">
            <a:xfrm>
              <a:off x="4512" y="3024"/>
              <a:ext cx="912" cy="912"/>
              <a:chOff x="4560" y="2928"/>
              <a:chExt cx="912" cy="912"/>
            </a:xfrm>
          </p:grpSpPr>
          <p:sp>
            <p:nvSpPr>
              <p:cNvPr id="6179" name="AutoShape 35"/>
              <p:cNvSpPr>
                <a:spLocks noChangeArrowheads="1"/>
              </p:cNvSpPr>
              <p:nvPr/>
            </p:nvSpPr>
            <p:spPr bwMode="auto">
              <a:xfrm>
                <a:off x="4560" y="2928"/>
                <a:ext cx="912" cy="912"/>
              </a:xfrm>
              <a:prstGeom prst="irregularSeal1">
                <a:avLst/>
              </a:prstGeom>
              <a:solidFill>
                <a:schemeClr val="bg1"/>
              </a:solidFill>
              <a:ln w="9525">
                <a:solidFill>
                  <a:srgbClr val="3333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6180" name="Text Box 36"/>
              <p:cNvSpPr txBox="1">
                <a:spLocks noChangeArrowheads="1"/>
              </p:cNvSpPr>
              <p:nvPr/>
            </p:nvSpPr>
            <p:spPr bwMode="auto">
              <a:xfrm rot="-880210">
                <a:off x="4750" y="3213"/>
                <a:ext cx="627" cy="5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buClr>
                    <a:srgbClr val="0000FF"/>
                  </a:buClr>
                </a:pPr>
                <a:r>
                  <a:rPr lang="en-US" altLang="en-US" sz="1000" b="1">
                    <a:latin typeface="Comic Sans MS" charset="0"/>
                  </a:rPr>
                  <a:t>Super You Photo Op</a:t>
                </a:r>
              </a:p>
              <a:p>
                <a:pPr algn="ctr" eaLnBrk="1" hangingPunct="1">
                  <a:spcBef>
                    <a:spcPct val="50000"/>
                  </a:spcBef>
                </a:pPr>
                <a:endParaRPr lang="en-US" altLang="en-US" sz="1400" b="1" i="1" u="sng">
                  <a:latin typeface="Comic Sans MS" charset="0"/>
                </a:endParaRPr>
              </a:p>
            </p:txBody>
          </p:sp>
        </p:grpSp>
      </p:grpSp>
      <p:grpSp>
        <p:nvGrpSpPr>
          <p:cNvPr id="10247" name="Group 53"/>
          <p:cNvGrpSpPr>
            <a:grpSpLocks/>
          </p:cNvGrpSpPr>
          <p:nvPr/>
        </p:nvGrpSpPr>
        <p:grpSpPr bwMode="auto">
          <a:xfrm>
            <a:off x="3048000" y="2057400"/>
            <a:ext cx="2819400" cy="2514600"/>
            <a:chOff x="1584" y="1200"/>
            <a:chExt cx="1776" cy="1584"/>
          </a:xfrm>
        </p:grpSpPr>
        <p:sp>
          <p:nvSpPr>
            <p:cNvPr id="6182" name="Text Box 38"/>
            <p:cNvSpPr txBox="1">
              <a:spLocks noChangeArrowheads="1"/>
            </p:cNvSpPr>
            <p:nvPr/>
          </p:nvSpPr>
          <p:spPr bwMode="auto">
            <a:xfrm>
              <a:off x="2208" y="1219"/>
              <a:ext cx="1152"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eaLnBrk="1" hangingPunct="1">
                <a:spcBef>
                  <a:spcPct val="50000"/>
                </a:spcBef>
                <a:defRPr/>
              </a:pPr>
              <a:r>
                <a:rPr lang="en-US" sz="1200" b="1">
                  <a:ea typeface="ＭＳ Ｐゴシック" charset="0"/>
                </a:rPr>
                <a:t>Day 2:</a:t>
              </a:r>
              <a:r>
                <a:rPr lang="en-US" sz="1200">
                  <a:ea typeface="ＭＳ Ｐゴシック" charset="0"/>
                </a:rPr>
                <a:t> Word Families</a:t>
              </a:r>
            </a:p>
          </p:txBody>
        </p:sp>
        <p:pic>
          <p:nvPicPr>
            <p:cNvPr id="10254" name="Picture 40" descr="CIMG87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6" y="1392"/>
              <a:ext cx="1013" cy="1392"/>
            </a:xfrm>
            <a:prstGeom prst="rect">
              <a:avLst/>
            </a:prstGeom>
            <a:noFill/>
            <a:ln w="38100">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pic>
        <p:grpSp>
          <p:nvGrpSpPr>
            <p:cNvPr id="10255" name="Group 41"/>
            <p:cNvGrpSpPr>
              <a:grpSpLocks/>
            </p:cNvGrpSpPr>
            <p:nvPr/>
          </p:nvGrpSpPr>
          <p:grpSpPr bwMode="auto">
            <a:xfrm>
              <a:off x="1584" y="1200"/>
              <a:ext cx="768" cy="768"/>
              <a:chOff x="2304" y="2928"/>
              <a:chExt cx="1104" cy="1200"/>
            </a:xfrm>
          </p:grpSpPr>
          <p:sp>
            <p:nvSpPr>
              <p:cNvPr id="6186" name="AutoShape 42"/>
              <p:cNvSpPr>
                <a:spLocks noChangeArrowheads="1"/>
              </p:cNvSpPr>
              <p:nvPr/>
            </p:nvSpPr>
            <p:spPr bwMode="auto">
              <a:xfrm>
                <a:off x="2304" y="2928"/>
                <a:ext cx="1104" cy="1200"/>
              </a:xfrm>
              <a:prstGeom prst="irregularSeal1">
                <a:avLst/>
              </a:prstGeom>
              <a:solidFill>
                <a:schemeClr val="bg1"/>
              </a:solidFill>
              <a:ln w="9525">
                <a:solidFill>
                  <a:srgbClr val="3333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6187" name="Text Box 43"/>
              <p:cNvSpPr txBox="1">
                <a:spLocks noChangeArrowheads="1"/>
              </p:cNvSpPr>
              <p:nvPr/>
            </p:nvSpPr>
            <p:spPr bwMode="auto">
              <a:xfrm rot="-880210">
                <a:off x="2504" y="3276"/>
                <a:ext cx="766" cy="70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buClr>
                    <a:srgbClr val="0000FF"/>
                  </a:buClr>
                </a:pPr>
                <a:r>
                  <a:rPr lang="en-US" altLang="en-US" sz="1000" b="1">
                    <a:latin typeface="Comic Sans MS" charset="0"/>
                  </a:rPr>
                  <a:t>Word </a:t>
                </a:r>
              </a:p>
              <a:p>
                <a:pPr algn="ctr" eaLnBrk="1" hangingPunct="1">
                  <a:buClr>
                    <a:srgbClr val="0000FF"/>
                  </a:buClr>
                </a:pPr>
                <a:r>
                  <a:rPr lang="en-US" altLang="en-US" sz="1000" b="1">
                    <a:latin typeface="Comic Sans MS" charset="0"/>
                  </a:rPr>
                  <a:t>Charades</a:t>
                </a:r>
              </a:p>
              <a:p>
                <a:pPr algn="ctr" eaLnBrk="1" hangingPunct="1">
                  <a:spcBef>
                    <a:spcPct val="50000"/>
                  </a:spcBef>
                </a:pPr>
                <a:endParaRPr lang="en-US" altLang="en-US" sz="1400" b="1" i="1" u="sng">
                  <a:latin typeface="Comic Sans MS" charset="0"/>
                </a:endParaRPr>
              </a:p>
            </p:txBody>
          </p:sp>
        </p:grpSp>
      </p:grpSp>
      <p:grpSp>
        <p:nvGrpSpPr>
          <p:cNvPr id="10248" name="Group 58"/>
          <p:cNvGrpSpPr>
            <a:grpSpLocks/>
          </p:cNvGrpSpPr>
          <p:nvPr/>
        </p:nvGrpSpPr>
        <p:grpSpPr bwMode="auto">
          <a:xfrm>
            <a:off x="1601788" y="4572000"/>
            <a:ext cx="3656012" cy="1951038"/>
            <a:chOff x="961" y="2832"/>
            <a:chExt cx="2303" cy="1229"/>
          </a:xfrm>
        </p:grpSpPr>
        <p:pic>
          <p:nvPicPr>
            <p:cNvPr id="10250"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 y="3024"/>
              <a:ext cx="1383" cy="1037"/>
            </a:xfrm>
            <a:prstGeom prst="rect">
              <a:avLst/>
            </a:prstGeom>
            <a:noFill/>
            <a:ln w="38100">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pic>
        <p:sp>
          <p:nvSpPr>
            <p:cNvPr id="6173" name="AutoShape 29"/>
            <p:cNvSpPr>
              <a:spLocks noChangeArrowheads="1"/>
            </p:cNvSpPr>
            <p:nvPr/>
          </p:nvSpPr>
          <p:spPr bwMode="auto">
            <a:xfrm>
              <a:off x="2181" y="3120"/>
              <a:ext cx="1083" cy="792"/>
            </a:xfrm>
            <a:prstGeom prst="irregularSeal1">
              <a:avLst/>
            </a:prstGeom>
            <a:solidFill>
              <a:schemeClr val="bg1"/>
            </a:solidFill>
            <a:ln w="9525">
              <a:solidFill>
                <a:srgbClr val="3333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6168" name="Text Box 24"/>
            <p:cNvSpPr txBox="1">
              <a:spLocks noChangeArrowheads="1"/>
            </p:cNvSpPr>
            <p:nvPr/>
          </p:nvSpPr>
          <p:spPr bwMode="auto">
            <a:xfrm>
              <a:off x="970" y="2832"/>
              <a:ext cx="1570" cy="19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tIns="73152">
              <a:spAutoFit/>
            </a:bodyPr>
            <a:lstStyle/>
            <a:p>
              <a:pPr eaLnBrk="1" hangingPunct="1">
                <a:spcBef>
                  <a:spcPct val="50000"/>
                </a:spcBef>
                <a:defRPr/>
              </a:pPr>
              <a:r>
                <a:rPr lang="en-US" sz="1200" b="1">
                  <a:ea typeface="ＭＳ Ｐゴシック" charset="0"/>
                </a:rPr>
                <a:t>Day 4:</a:t>
              </a:r>
              <a:r>
                <a:rPr lang="en-US" sz="1200">
                  <a:ea typeface="ＭＳ Ｐゴシック" charset="0"/>
                </a:rPr>
                <a:t> Reading Comprehension</a:t>
              </a:r>
            </a:p>
          </p:txBody>
        </p:sp>
      </p:grpSp>
      <p:sp>
        <p:nvSpPr>
          <p:cNvPr id="6174" name="Text Box 30"/>
          <p:cNvSpPr txBox="1">
            <a:spLocks noChangeArrowheads="1"/>
          </p:cNvSpPr>
          <p:nvPr/>
        </p:nvSpPr>
        <p:spPr bwMode="auto">
          <a:xfrm rot="-880210">
            <a:off x="3897313" y="5257800"/>
            <a:ext cx="912812" cy="950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128016">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buClr>
                <a:srgbClr val="0000FF"/>
              </a:buClr>
            </a:pPr>
            <a:r>
              <a:rPr lang="en-US" altLang="en-US" sz="1000" b="1">
                <a:latin typeface="Comic Sans MS" charset="0"/>
              </a:rPr>
              <a:t>Draw Your Own Adventure</a:t>
            </a:r>
          </a:p>
          <a:p>
            <a:pPr algn="ctr" eaLnBrk="1" hangingPunct="1">
              <a:spcBef>
                <a:spcPct val="50000"/>
              </a:spcBef>
            </a:pPr>
            <a:endParaRPr lang="en-US" altLang="en-US" sz="1400" b="1" i="1" u="sng">
              <a:latin typeface="Comic Sans MS"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SuperWhy_template</Template>
  <TotalTime>1816</TotalTime>
  <Words>1106</Words>
  <Application>Microsoft Macintosh PowerPoint</Application>
  <PresentationFormat>On-screen Show (4:3)</PresentationFormat>
  <Paragraphs>144</Paragraphs>
  <Slides>22</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Arial</vt:lpstr>
      <vt:lpstr>ＭＳ Ｐゴシック</vt:lpstr>
      <vt:lpstr>Arial Rounded MT Bold</vt:lpstr>
      <vt:lpstr>Times</vt:lpstr>
      <vt:lpstr>Comic Sans MS</vt:lpstr>
      <vt:lpstr>Ravie</vt:lpstr>
      <vt:lpstr>Forte</vt:lpstr>
      <vt:lpstr>Algerian</vt:lpstr>
      <vt:lpstr>PBS KIDS Headline</vt:lpstr>
      <vt:lpstr>ヒラギノ角ゴ Pro W3</vt:lpstr>
      <vt:lpstr>Verdana</vt:lpstr>
      <vt:lpstr>Blank Presentation</vt:lpstr>
      <vt:lpstr>PowerPoint Presentation</vt:lpstr>
      <vt:lpstr>What is different for you  in the Summer?</vt:lpstr>
      <vt:lpstr>SUPER WHY Reading Camp</vt:lpstr>
      <vt:lpstr>Camp Characteristics…</vt:lpstr>
      <vt:lpstr>Age-Appropriate Program</vt:lpstr>
      <vt:lpstr>Elements of Each Camp Session</vt:lpstr>
      <vt:lpstr>Modifying Elements for Daily Use!</vt:lpstr>
      <vt:lpstr>Reading Camp Weekly Format</vt:lpstr>
      <vt:lpstr>Lickety Literacy Skills</vt:lpstr>
      <vt:lpstr>PowerPoint Presentation</vt:lpstr>
      <vt:lpstr>Reading Camps Assessment Results</vt:lpstr>
      <vt:lpstr>Camp Feedback</vt:lpstr>
      <vt:lpstr>PowerPoint Presentation</vt:lpstr>
      <vt:lpstr>It all begins with the program…</vt:lpstr>
      <vt:lpstr>Mix it Up!</vt:lpstr>
      <vt:lpstr>Humpty Dumpty</vt:lpstr>
      <vt:lpstr>Molly’s Dance Show</vt:lpstr>
      <vt:lpstr>King Eddie Who Loved Spaghetti</vt:lpstr>
      <vt:lpstr>Summer Schedule!</vt:lpstr>
      <vt:lpstr>PowerPoint Presentation</vt:lpstr>
      <vt:lpstr>PowerPoint Presentation</vt:lpstr>
      <vt:lpstr>THANK YOU! </vt:lpstr>
    </vt:vector>
  </TitlesOfParts>
  <Company>Out Of The Blue Enterprises LLC</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 WHY Reading Camp</dc:title>
  <dc:creator>Tasha Weinstein</dc:creator>
  <cp:lastModifiedBy>Patricia Moynihan</cp:lastModifiedBy>
  <cp:revision>172</cp:revision>
  <cp:lastPrinted>2011-03-18T12:14:03Z</cp:lastPrinted>
  <dcterms:created xsi:type="dcterms:W3CDTF">2011-03-02T18:17:42Z</dcterms:created>
  <dcterms:modified xsi:type="dcterms:W3CDTF">2019-12-11T16:48:09Z</dcterms:modified>
</cp:coreProperties>
</file>