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17"/>
  </p:notesMasterIdLst>
  <p:handoutMasterIdLst>
    <p:handoutMasterId r:id="rId18"/>
  </p:handoutMasterIdLst>
  <p:sldIdLst>
    <p:sldId id="256" r:id="rId3"/>
    <p:sldId id="267" r:id="rId4"/>
    <p:sldId id="259" r:id="rId5"/>
    <p:sldId id="261" r:id="rId6"/>
    <p:sldId id="269" r:id="rId7"/>
    <p:sldId id="262" r:id="rId8"/>
    <p:sldId id="263" r:id="rId9"/>
    <p:sldId id="264" r:id="rId10"/>
    <p:sldId id="260" r:id="rId11"/>
    <p:sldId id="268" r:id="rId12"/>
    <p:sldId id="265" r:id="rId13"/>
    <p:sldId id="266" r:id="rId14"/>
    <p:sldId id="271" r:id="rId15"/>
    <p:sldId id="270" r:id="rId16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111111"/>
    <a:srgbClr val="00336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13" autoAdjust="0"/>
    <p:restoredTop sz="94660"/>
  </p:normalViewPr>
  <p:slideViewPr>
    <p:cSldViewPr>
      <p:cViewPr varScale="1">
        <p:scale>
          <a:sx n="79" d="100"/>
          <a:sy n="79" d="100"/>
        </p:scale>
        <p:origin x="35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A78B669-A1F1-4160-BF71-6E69136F8C5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22683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F3FDC2-303B-417C-AEAA-14519A5885E4}" type="datetimeFigureOut">
              <a:rPr lang="en-US" smtClean="0"/>
              <a:t>2/2/2015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0A9414-B4C2-4CD9-88FE-A24381CED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82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Before</a:t>
            </a:r>
            <a:r>
              <a:rPr lang="en-US" baseline="0" dirty="0" smtClean="0"/>
              <a:t> we get started, we need to put on our “love goggles”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0A9414-B4C2-4CD9-88FE-A24381CEDAB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360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Heart on Sleeve Craft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0A9414-B4C2-4CD9-88FE-A24381CEDAB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661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0A9414-B4C2-4CD9-88FE-A24381CEDAB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59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4196806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879728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4667250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4667250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4795312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79733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79419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6183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61170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5904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54736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08956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8704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4883164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46219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59036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2532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994886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55875" y="1341438"/>
            <a:ext cx="2989263" cy="3600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97538" y="1341438"/>
            <a:ext cx="2989262" cy="3600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4012575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933232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0132711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85738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559632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zh-CN" noProof="0" smtClean="0"/>
              <a:t>Click icon to add picture</a:t>
            </a:r>
            <a:endParaRPr lang="zh-CN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479096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://www.nordridesign.com/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://www.nordridesign.com/" TargetMode="Externa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20" Type="http://schemas.openxmlformats.org/officeDocument/2006/relationships/hyperlink" Target="http://www.nordri.net/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19" Type="http://schemas.openxmlformats.org/officeDocument/2006/relationships/hyperlink" Target="http://www.nordridesign.cn/" TargetMode="Externa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://creativecommons.org/licenses/by-nc/2.5/cn/legalcode" TargetMode="External"/><Relationship Id="rId22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15">
            <a:hlinkClick r:id="rId14"/>
          </p:cNvPr>
          <p:cNvSpPr>
            <a:spLocks noChangeArrowheads="1"/>
          </p:cNvSpPr>
          <p:nvPr/>
        </p:nvSpPr>
        <p:spPr bwMode="auto">
          <a:xfrm>
            <a:off x="0" y="6364288"/>
            <a:ext cx="8748713" cy="3206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6666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en-US" altLang="zh-CN" sz="1000" b="1">
                <a:solidFill>
                  <a:srgbClr val="003366"/>
                </a:solidFill>
              </a:rPr>
              <a:t>www.nordridesign.com</a:t>
            </a:r>
          </a:p>
        </p:txBody>
      </p:sp>
      <p:sp>
        <p:nvSpPr>
          <p:cNvPr id="102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55875" y="1341438"/>
            <a:ext cx="6130925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黑体" pitchFamily="2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黑体" pitchFamily="2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黑体" pitchFamily="2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黑体" pitchFamily="2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黑体" pitchFamily="2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黑体" pitchFamily="2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黑体" pitchFamily="2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黑体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7">
            <a:hlinkClick r:id="rId13"/>
          </p:cNvPr>
          <p:cNvSpPr>
            <a:spLocks noChangeArrowheads="1"/>
          </p:cNvSpPr>
          <p:nvPr/>
        </p:nvSpPr>
        <p:spPr bwMode="auto">
          <a:xfrm>
            <a:off x="1333500" y="2276475"/>
            <a:ext cx="2159000" cy="1150938"/>
          </a:xfrm>
          <a:prstGeom prst="rect">
            <a:avLst/>
          </a:prstGeom>
          <a:solidFill>
            <a:schemeClr val="bg1"/>
          </a:solidFill>
          <a:ln w="6350" algn="ctr">
            <a:solidFill>
              <a:srgbClr val="5F5F5F"/>
            </a:solidFill>
            <a:prstDash val="dash"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endParaRPr lang="zh-CN" altLang="zh-CN" sz="1400" b="1">
              <a:solidFill>
                <a:srgbClr val="5F5F5F"/>
              </a:solidFill>
              <a:ea typeface="华文细黑" pitchFamily="2" charset="-122"/>
            </a:endParaRPr>
          </a:p>
        </p:txBody>
      </p:sp>
      <p:sp>
        <p:nvSpPr>
          <p:cNvPr id="2051" name="Rectangle 7">
            <a:hlinkClick r:id="rId13"/>
          </p:cNvPr>
          <p:cNvSpPr>
            <a:spLocks noChangeArrowheads="1"/>
          </p:cNvSpPr>
          <p:nvPr/>
        </p:nvSpPr>
        <p:spPr bwMode="auto">
          <a:xfrm>
            <a:off x="3492500" y="2276475"/>
            <a:ext cx="2159000" cy="1150938"/>
          </a:xfrm>
          <a:prstGeom prst="rect">
            <a:avLst/>
          </a:prstGeom>
          <a:solidFill>
            <a:schemeClr val="bg1"/>
          </a:solidFill>
          <a:ln w="6350" algn="ctr">
            <a:solidFill>
              <a:srgbClr val="5F5F5F"/>
            </a:solidFill>
            <a:prstDash val="dash"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endParaRPr lang="zh-CN" altLang="zh-CN" sz="1400" b="1">
              <a:solidFill>
                <a:srgbClr val="5F5F5F"/>
              </a:solidFill>
              <a:ea typeface="华文细黑" pitchFamily="2" charset="-122"/>
            </a:endParaRPr>
          </a:p>
        </p:txBody>
      </p:sp>
      <p:sp>
        <p:nvSpPr>
          <p:cNvPr id="2052" name="Rectangle 7">
            <a:hlinkClick r:id="rId13"/>
          </p:cNvPr>
          <p:cNvSpPr>
            <a:spLocks noChangeArrowheads="1"/>
          </p:cNvSpPr>
          <p:nvPr/>
        </p:nvSpPr>
        <p:spPr bwMode="auto">
          <a:xfrm>
            <a:off x="5653088" y="2276475"/>
            <a:ext cx="2159000" cy="1150938"/>
          </a:xfrm>
          <a:prstGeom prst="rect">
            <a:avLst/>
          </a:prstGeom>
          <a:solidFill>
            <a:schemeClr val="bg1"/>
          </a:solidFill>
          <a:ln w="6350" algn="ctr">
            <a:solidFill>
              <a:srgbClr val="5F5F5F"/>
            </a:solidFill>
            <a:prstDash val="dash"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endParaRPr lang="zh-CN" altLang="zh-CN" sz="1400" b="1">
              <a:solidFill>
                <a:srgbClr val="5F5F5F"/>
              </a:solidFill>
              <a:ea typeface="华文细黑" pitchFamily="2" charset="-122"/>
            </a:endParaRPr>
          </a:p>
        </p:txBody>
      </p:sp>
      <p:sp>
        <p:nvSpPr>
          <p:cNvPr id="2053" name="Rectangle 13">
            <a:hlinkClick r:id="rId14"/>
          </p:cNvPr>
          <p:cNvSpPr>
            <a:spLocks noChangeArrowheads="1"/>
          </p:cNvSpPr>
          <p:nvPr/>
        </p:nvSpPr>
        <p:spPr bwMode="auto">
          <a:xfrm>
            <a:off x="1331913" y="3860800"/>
            <a:ext cx="51466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200">
                <a:ea typeface="华文细黑" pitchFamily="2" charset="-122"/>
              </a:rPr>
              <a:t>本作品采用</a:t>
            </a:r>
            <a:r>
              <a:rPr lang="zh-CN" altLang="en-US" sz="1200" b="1">
                <a:solidFill>
                  <a:srgbClr val="003366"/>
                </a:solidFill>
                <a:ea typeface="华文细黑" pitchFamily="2" charset="-122"/>
              </a:rPr>
              <a:t>知识共享署名</a:t>
            </a:r>
            <a:r>
              <a:rPr lang="en-US" altLang="zh-CN" sz="1200" b="1">
                <a:solidFill>
                  <a:srgbClr val="003366"/>
                </a:solidFill>
                <a:ea typeface="华文细黑" pitchFamily="2" charset="-122"/>
              </a:rPr>
              <a:t>-</a:t>
            </a:r>
            <a:r>
              <a:rPr lang="zh-CN" altLang="en-US" sz="1200" b="1">
                <a:solidFill>
                  <a:srgbClr val="003366"/>
                </a:solidFill>
                <a:ea typeface="华文细黑" pitchFamily="2" charset="-122"/>
              </a:rPr>
              <a:t>非商业性使用 </a:t>
            </a:r>
            <a:r>
              <a:rPr lang="en-US" altLang="zh-CN" sz="1200" b="1">
                <a:solidFill>
                  <a:srgbClr val="003366"/>
                </a:solidFill>
                <a:ea typeface="华文细黑" pitchFamily="2" charset="-122"/>
              </a:rPr>
              <a:t>2.5 </a:t>
            </a:r>
            <a:r>
              <a:rPr lang="zh-CN" altLang="en-US" sz="1200" b="1">
                <a:solidFill>
                  <a:srgbClr val="003366"/>
                </a:solidFill>
                <a:ea typeface="华文细黑" pitchFamily="2" charset="-122"/>
              </a:rPr>
              <a:t>中国大陆许可协议</a:t>
            </a:r>
            <a:r>
              <a:rPr lang="zh-CN" altLang="en-US" sz="1200">
                <a:ea typeface="华文细黑" pitchFamily="2" charset="-122"/>
              </a:rPr>
              <a:t>进行许可。</a:t>
            </a:r>
            <a:r>
              <a:rPr lang="zh-CN" altLang="en-US" sz="1200" i="1">
                <a:ea typeface="华文细黑" pitchFamily="2" charset="-122"/>
              </a:rPr>
              <a:t> </a:t>
            </a:r>
          </a:p>
        </p:txBody>
      </p:sp>
      <p:pic>
        <p:nvPicPr>
          <p:cNvPr id="2054" name="Picture 14" descr="png-005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347913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5" descr="png-000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8" y="2347913"/>
            <a:ext cx="72072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6" name="Group 16"/>
          <p:cNvGrpSpPr>
            <a:grpSpLocks/>
          </p:cNvGrpSpPr>
          <p:nvPr/>
        </p:nvGrpSpPr>
        <p:grpSpPr bwMode="auto">
          <a:xfrm>
            <a:off x="4211638" y="2347913"/>
            <a:ext cx="720725" cy="647700"/>
            <a:chOff x="3923" y="2102"/>
            <a:chExt cx="454" cy="447"/>
          </a:xfrm>
        </p:grpSpPr>
        <p:pic>
          <p:nvPicPr>
            <p:cNvPr id="2070" name="Picture 17" descr="soft7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882"/>
            <a:stretch>
              <a:fillRect/>
            </a:stretch>
          </p:blipFill>
          <p:spPr bwMode="auto">
            <a:xfrm>
              <a:off x="3923" y="2102"/>
              <a:ext cx="454" cy="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1" name="Picture 18" descr="soft7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882"/>
            <a:stretch>
              <a:fillRect/>
            </a:stretch>
          </p:blipFill>
          <p:spPr bwMode="auto">
            <a:xfrm rot="1178135">
              <a:off x="3997" y="2212"/>
              <a:ext cx="363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7" name="Rectangle 24">
            <a:hlinkClick r:id="rId19"/>
          </p:cNvPr>
          <p:cNvSpPr>
            <a:spLocks noChangeArrowheads="1"/>
          </p:cNvSpPr>
          <p:nvPr/>
        </p:nvSpPr>
        <p:spPr bwMode="auto">
          <a:xfrm>
            <a:off x="1333500" y="3068638"/>
            <a:ext cx="21590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200" b="1">
                <a:solidFill>
                  <a:srgbClr val="5F5F5F"/>
                </a:solidFill>
                <a:ea typeface="华文细黑" pitchFamily="2" charset="-122"/>
              </a:rPr>
              <a:t>专业交流</a:t>
            </a:r>
          </a:p>
        </p:txBody>
      </p:sp>
      <p:sp>
        <p:nvSpPr>
          <p:cNvPr id="2058" name="Rectangle 25">
            <a:hlinkClick r:id="rId19"/>
          </p:cNvPr>
          <p:cNvSpPr>
            <a:spLocks noChangeArrowheads="1"/>
          </p:cNvSpPr>
          <p:nvPr/>
        </p:nvSpPr>
        <p:spPr bwMode="auto">
          <a:xfrm>
            <a:off x="3492500" y="3068638"/>
            <a:ext cx="21590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200" b="1">
                <a:solidFill>
                  <a:srgbClr val="5F5F5F"/>
                </a:solidFill>
                <a:ea typeface="华文细黑" pitchFamily="2" charset="-122"/>
              </a:rPr>
              <a:t>模板超市</a:t>
            </a:r>
          </a:p>
        </p:txBody>
      </p:sp>
      <p:sp>
        <p:nvSpPr>
          <p:cNvPr id="2059" name="Rectangle 26">
            <a:hlinkClick r:id="rId19"/>
          </p:cNvPr>
          <p:cNvSpPr>
            <a:spLocks noChangeArrowheads="1"/>
          </p:cNvSpPr>
          <p:nvPr/>
        </p:nvSpPr>
        <p:spPr bwMode="auto">
          <a:xfrm>
            <a:off x="5653088" y="3068638"/>
            <a:ext cx="21590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200" b="1">
                <a:solidFill>
                  <a:srgbClr val="5F5F5F"/>
                </a:solidFill>
                <a:ea typeface="华文细黑" pitchFamily="2" charset="-122"/>
              </a:rPr>
              <a:t>设计服务</a:t>
            </a:r>
          </a:p>
        </p:txBody>
      </p:sp>
      <p:sp>
        <p:nvSpPr>
          <p:cNvPr id="2060" name="Rectangle 7"/>
          <p:cNvSpPr>
            <a:spLocks noChangeArrowheads="1"/>
          </p:cNvSpPr>
          <p:nvPr/>
        </p:nvSpPr>
        <p:spPr bwMode="auto">
          <a:xfrm>
            <a:off x="1331913" y="2060575"/>
            <a:ext cx="6480175" cy="215900"/>
          </a:xfrm>
          <a:prstGeom prst="rect">
            <a:avLst/>
          </a:prstGeom>
          <a:solidFill>
            <a:srgbClr val="EAEAEA"/>
          </a:solidFill>
          <a:ln w="6350" algn="ctr">
            <a:solidFill>
              <a:srgbClr val="5F5F5F"/>
            </a:solidFill>
            <a:prstDash val="dash"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1000">
                <a:ea typeface="华文细黑" pitchFamily="2" charset="-122"/>
              </a:rPr>
              <a:t>NordriDesign</a:t>
            </a:r>
            <a:r>
              <a:rPr lang="zh-CN" altLang="en-US" sz="1000">
                <a:ea typeface="华文细黑" pitchFamily="2" charset="-122"/>
              </a:rPr>
              <a:t>中国专业</a:t>
            </a:r>
            <a:r>
              <a:rPr lang="en-US" altLang="zh-CN" sz="1000">
                <a:ea typeface="华文细黑" pitchFamily="2" charset="-122"/>
              </a:rPr>
              <a:t>PowerPoint</a:t>
            </a:r>
            <a:r>
              <a:rPr lang="zh-CN" altLang="en-US" sz="1000">
                <a:ea typeface="华文细黑" pitchFamily="2" charset="-122"/>
              </a:rPr>
              <a:t>媒体设计与开发</a:t>
            </a:r>
            <a:endParaRPr lang="zh-CN" altLang="en-US" sz="1000"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2061" name="Rectangle 28"/>
          <p:cNvSpPr>
            <a:spLocks noChangeArrowheads="1"/>
          </p:cNvSpPr>
          <p:nvPr/>
        </p:nvSpPr>
        <p:spPr bwMode="auto">
          <a:xfrm>
            <a:off x="1331913" y="4192588"/>
            <a:ext cx="64801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1000">
                <a:solidFill>
                  <a:srgbClr val="111111"/>
                </a:solidFill>
                <a:ea typeface="华文细黑" pitchFamily="2" charset="-122"/>
              </a:rPr>
              <a:t>本作品的提供是以适用知识共享组织的公共许可（ 简称“</a:t>
            </a:r>
            <a:r>
              <a:rPr lang="en-US" altLang="zh-CN" sz="1000">
                <a:solidFill>
                  <a:srgbClr val="111111"/>
                </a:solidFill>
                <a:ea typeface="华文细黑" pitchFamily="2" charset="-122"/>
              </a:rPr>
              <a:t>CCPL” </a:t>
            </a:r>
            <a:r>
              <a:rPr lang="zh-CN" altLang="en-US" sz="1000">
                <a:solidFill>
                  <a:srgbClr val="111111"/>
                </a:solidFill>
                <a:ea typeface="华文细黑" pitchFamily="2" charset="-122"/>
              </a:rPr>
              <a:t>或 “许可”） 条款为前提的。本作品受著作权法以及其他相关法律的保护。对本作品的使用不得超越本许可授权的范围。</a:t>
            </a:r>
          </a:p>
          <a:p>
            <a:pPr eaLnBrk="1" hangingPunct="1">
              <a:lnSpc>
                <a:spcPct val="120000"/>
              </a:lnSpc>
            </a:pPr>
            <a:r>
              <a:rPr lang="zh-CN" altLang="en-US" sz="1000">
                <a:solidFill>
                  <a:srgbClr val="111111"/>
                </a:solidFill>
                <a:ea typeface="华文细黑" pitchFamily="2" charset="-122"/>
              </a:rPr>
              <a:t>如您行使本许可授予的使用本作品的权利，就表明您接受并同意遵守本许可的条款。在您接受这些条款和规定的前提下，许可人授予您本许可所包括的权利。 </a:t>
            </a:r>
          </a:p>
        </p:txBody>
      </p:sp>
      <p:sp>
        <p:nvSpPr>
          <p:cNvPr id="2062" name="Rectangle 7">
            <a:hlinkClick r:id="rId20"/>
          </p:cNvPr>
          <p:cNvSpPr>
            <a:spLocks noChangeArrowheads="1"/>
          </p:cNvSpPr>
          <p:nvPr/>
        </p:nvSpPr>
        <p:spPr bwMode="auto">
          <a:xfrm>
            <a:off x="3492500" y="2276475"/>
            <a:ext cx="2160588" cy="11509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5F5F5F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endParaRPr lang="zh-CN" altLang="zh-CN" sz="1400" b="1">
              <a:solidFill>
                <a:srgbClr val="5F5F5F"/>
              </a:solidFill>
              <a:ea typeface="华文细黑" pitchFamily="2" charset="-122"/>
            </a:endParaRPr>
          </a:p>
        </p:txBody>
      </p:sp>
      <p:sp>
        <p:nvSpPr>
          <p:cNvPr id="2063" name="Rectangle 7">
            <a:hlinkClick r:id="rId13"/>
          </p:cNvPr>
          <p:cNvSpPr>
            <a:spLocks noChangeArrowheads="1"/>
          </p:cNvSpPr>
          <p:nvPr/>
        </p:nvSpPr>
        <p:spPr bwMode="auto">
          <a:xfrm>
            <a:off x="5653088" y="2276475"/>
            <a:ext cx="2159000" cy="11509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5F5F5F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endParaRPr lang="zh-CN" altLang="zh-CN" sz="1400" b="1">
              <a:solidFill>
                <a:srgbClr val="5F5F5F"/>
              </a:solidFill>
              <a:ea typeface="华文细黑" pitchFamily="2" charset="-122"/>
            </a:endParaRPr>
          </a:p>
        </p:txBody>
      </p:sp>
      <p:sp>
        <p:nvSpPr>
          <p:cNvPr id="2064" name="Rectangle 7">
            <a:hlinkClick r:id="rId19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331913" y="2276475"/>
            <a:ext cx="2160587" cy="11509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5F5F5F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endParaRPr lang="zh-CN" altLang="zh-CN" sz="1400" b="1">
              <a:solidFill>
                <a:srgbClr val="5F5F5F"/>
              </a:solidFill>
              <a:ea typeface="华文细黑" pitchFamily="2" charset="-122"/>
            </a:endParaRPr>
          </a:p>
        </p:txBody>
      </p:sp>
      <p:sp>
        <p:nvSpPr>
          <p:cNvPr id="2065" name="Text Box 32">
            <a:hlinkClick r:id="rId14"/>
          </p:cNvPr>
          <p:cNvSpPr txBox="1">
            <a:spLocks noChangeArrowheads="1"/>
          </p:cNvSpPr>
          <p:nvPr/>
        </p:nvSpPr>
        <p:spPr bwMode="auto">
          <a:xfrm>
            <a:off x="1331913" y="5056188"/>
            <a:ext cx="10795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000" b="1">
                <a:solidFill>
                  <a:srgbClr val="003366"/>
                </a:solidFill>
                <a:ea typeface="华文细黑" pitchFamily="2" charset="-122"/>
              </a:rPr>
              <a:t>查看全部</a:t>
            </a:r>
            <a:r>
              <a:rPr lang="en-US" altLang="zh-CN" sz="1000" b="1">
                <a:solidFill>
                  <a:srgbClr val="003366"/>
                </a:solidFill>
                <a:latin typeface="华文细黑" pitchFamily="2" charset="-122"/>
                <a:ea typeface="华文细黑" pitchFamily="2" charset="-122"/>
              </a:rPr>
              <a:t>…</a:t>
            </a:r>
            <a:endParaRPr lang="en-US" altLang="zh-CN" sz="1000" b="1">
              <a:solidFill>
                <a:srgbClr val="003366"/>
              </a:solidFill>
              <a:ea typeface="华文细黑" pitchFamily="2" charset="-122"/>
            </a:endParaRPr>
          </a:p>
        </p:txBody>
      </p:sp>
      <p:grpSp>
        <p:nvGrpSpPr>
          <p:cNvPr id="2066" name="Group 35"/>
          <p:cNvGrpSpPr>
            <a:grpSpLocks/>
          </p:cNvGrpSpPr>
          <p:nvPr/>
        </p:nvGrpSpPr>
        <p:grpSpPr bwMode="auto">
          <a:xfrm>
            <a:off x="1331913" y="1125538"/>
            <a:ext cx="4321175" cy="576262"/>
            <a:chOff x="612" y="799"/>
            <a:chExt cx="3402" cy="454"/>
          </a:xfrm>
        </p:grpSpPr>
        <p:pic>
          <p:nvPicPr>
            <p:cNvPr id="2067" name="Picture 12" descr="cc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6" y="799"/>
              <a:ext cx="1588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8" name="Picture 9" descr="logo"/>
            <p:cNvPicPr>
              <a:picLocks noChangeAspect="1" noChangeArrowheads="1"/>
            </p:cNvPicPr>
            <p:nvPr/>
          </p:nvPicPr>
          <p:blipFill>
            <a:blip r:embed="rId22" cstate="print">
              <a:lum bright="-12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845"/>
              <a:ext cx="1361" cy="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9" name="Line 34"/>
            <p:cNvSpPr>
              <a:spLocks noChangeShapeType="1"/>
            </p:cNvSpPr>
            <p:nvPr/>
          </p:nvSpPr>
          <p:spPr bwMode="auto">
            <a:xfrm>
              <a:off x="2200" y="799"/>
              <a:ext cx="0" cy="45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nterest.com/offsite/?token=210-843&amp;url=http://www.makeandtakes.com/valentine-hearts-letter-match-game&amp;pin=23960564264474975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florida.pbslearningmedia.org/resource/aebdb366-08f8-42d4-a1e6-dc88fb9573a8/use-your-words-and-say-how-you-feel-song-daniel-tigers-neighborhood/" TargetMode="External"/><Relationship Id="rId2" Type="http://schemas.openxmlformats.org/officeDocument/2006/relationships/hyperlink" Target="http://tdcms.ket.org/feelings/index.html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hyperlink" Target="http://www.pbs.org/parents/adventures-in-learning/2013/12/learning-emotions-snowmen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florida.pbslearningmedia.org/resource/343a4c37-195f-4951-9553-01e5f8a95237/pbu130d-1002-chinese-new-year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makeandtakes.com/valentines-day-crafts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www.5minutesformom.com/49632/kid-friendly-dipped-and-decorated-pretzels-for-valentines-day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keandtakes.com/cupids-crafty-bow-and-arrows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9.jpeg"/><Relationship Id="rId2" Type="http://schemas.openxmlformats.org/officeDocument/2006/relationships/hyperlink" Target="http://www.marthastewart.com/272535/crayon-hearts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florida.pbslearningmedia.org/resource/ce1949fa-c8a3-41f6-bb7b-676ac92b9600/making-something-is-one-way-to-say-i-love-you-daniel-tigers-neighborhood/" TargetMode="External"/><Relationship Id="rId5" Type="http://schemas.openxmlformats.org/officeDocument/2006/relationships/image" Target="../media/image18.png"/><Relationship Id="rId4" Type="http://schemas.openxmlformats.org/officeDocument/2006/relationships/hyperlink" Target="http://www.makeandtakes.com/valentines-day-craft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2.jpeg"/><Relationship Id="rId2" Type="http://schemas.openxmlformats.org/officeDocument/2006/relationships/hyperlink" Target="http://www.craftymorning.com/valentines-day-heart-shaped-animal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craftymorning.com/list-of-diy-valentines-day-crafts-for-kids/" TargetMode="External"/><Relationship Id="rId5" Type="http://schemas.openxmlformats.org/officeDocument/2006/relationships/image" Target="../media/image21.jpeg"/><Relationship Id="rId4" Type="http://schemas.openxmlformats.org/officeDocument/2006/relationships/hyperlink" Target="http://www.housingaforest.com/heart-animal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9"/>
          <p:cNvSpPr>
            <a:spLocks noChangeArrowheads="1"/>
          </p:cNvSpPr>
          <p:nvPr/>
        </p:nvSpPr>
        <p:spPr bwMode="black">
          <a:xfrm>
            <a:off x="3348038" y="2981325"/>
            <a:ext cx="53276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r>
              <a:rPr lang="zh-CN" altLang="en-US" sz="3200">
                <a:ea typeface="黑体" panose="02010609060101010101" pitchFamily="49" charset="-122"/>
              </a:rPr>
              <a:t/>
            </a:r>
            <a:br>
              <a:rPr lang="zh-CN" altLang="en-US" sz="3200">
                <a:ea typeface="黑体" panose="02010609060101010101" pitchFamily="49" charset="-122"/>
              </a:rPr>
            </a:br>
            <a:endParaRPr lang="en-US" altLang="zh-CN" sz="3200">
              <a:ea typeface="黑体" panose="02010609060101010101" pitchFamily="49" charset="-122"/>
            </a:endParaRPr>
          </a:p>
        </p:txBody>
      </p:sp>
      <p:sp>
        <p:nvSpPr>
          <p:cNvPr id="4099" name="Rectangle 5"/>
          <p:cNvSpPr txBox="1">
            <a:spLocks noChangeArrowheads="1"/>
          </p:cNvSpPr>
          <p:nvPr/>
        </p:nvSpPr>
        <p:spPr bwMode="gray">
          <a:xfrm>
            <a:off x="6805613" y="6057900"/>
            <a:ext cx="233838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60000"/>
              </a:spcBef>
              <a:buClr>
                <a:schemeClr val="accent1"/>
              </a:buClr>
            </a:pPr>
            <a:endParaRPr lang="en-US" altLang="zh-CN" sz="1400" i="1" noProof="1">
              <a:solidFill>
                <a:schemeClr val="bg2"/>
              </a:solidFill>
              <a:ea typeface="华文细黑" pitchFamily="2" charset="-122"/>
            </a:endParaRPr>
          </a:p>
        </p:txBody>
      </p:sp>
      <p:sp>
        <p:nvSpPr>
          <p:cNvPr id="4100" name="TextBox 1"/>
          <p:cNvSpPr txBox="1">
            <a:spLocks noChangeArrowheads="1"/>
          </p:cNvSpPr>
          <p:nvPr/>
        </p:nvSpPr>
        <p:spPr bwMode="auto">
          <a:xfrm>
            <a:off x="4284663" y="2981325"/>
            <a:ext cx="381635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5400" dirty="0" smtClean="0">
                <a:latin typeface="Brush Script MT" panose="03060802040406070304" pitchFamily="66" charset="0"/>
              </a:rPr>
              <a:t>Valentine’s Day Workshop</a:t>
            </a:r>
            <a:endParaRPr lang="zh-CN" altLang="en-US" sz="5400" dirty="0">
              <a:latin typeface="Brush Script MT" panose="03060802040406070304" pitchFamily="66" charset="0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4284663" y="4822686"/>
            <a:ext cx="45545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dirty="0" smtClean="0">
                <a:latin typeface="Brush Script MT" panose="03060802040406070304" pitchFamily="66" charset="0"/>
              </a:rPr>
              <a:t>With Tasha Weinstein, </a:t>
            </a:r>
            <a:r>
              <a:rPr lang="en-US" altLang="zh-CN" sz="2000" dirty="0" err="1" smtClean="0">
                <a:latin typeface="Brush Script MT" panose="03060802040406070304" pitchFamily="66" charset="0"/>
              </a:rPr>
              <a:t>Becca</a:t>
            </a:r>
            <a:r>
              <a:rPr lang="en-US" altLang="zh-CN" sz="2000" dirty="0" smtClean="0">
                <a:latin typeface="Brush Script MT" panose="03060802040406070304" pitchFamily="66" charset="0"/>
              </a:rPr>
              <a:t> Piers, and Jacob </a:t>
            </a:r>
            <a:r>
              <a:rPr lang="en-US" altLang="zh-CN" sz="2000" dirty="0" err="1" smtClean="0">
                <a:latin typeface="Brush Script MT" panose="03060802040406070304" pitchFamily="66" charset="0"/>
              </a:rPr>
              <a:t>Suberman</a:t>
            </a:r>
            <a:endParaRPr lang="zh-CN" altLang="en-US" sz="2000" dirty="0">
              <a:latin typeface="Brush Script MT" panose="03060802040406070304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561975"/>
          </a:xfrm>
        </p:spPr>
        <p:txBody>
          <a:bodyPr/>
          <a:lstStyle/>
          <a:p>
            <a:r>
              <a:rPr lang="en-US" sz="3200" dirty="0" smtClean="0">
                <a:latin typeface="Harrington" panose="04040505050A02020702" pitchFamily="82" charset="0"/>
              </a:rPr>
              <a:t>Valentine’s Letter Game!</a:t>
            </a:r>
            <a:endParaRPr lang="en-US" sz="3200" dirty="0">
              <a:latin typeface="Harrington" panose="04040505050A02020702" pitchFamily="82" charset="0"/>
            </a:endParaRPr>
          </a:p>
        </p:txBody>
      </p:sp>
      <p:pic>
        <p:nvPicPr>
          <p:cNvPr id="4" name="Content Placeholder 3">
            <a:hlinkClick r:id="rId3"/>
          </p:cNvPr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4495800" y="865796"/>
            <a:ext cx="3962400" cy="557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1191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38600" y="5334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Harrington" panose="04040505050A02020702" pitchFamily="82" charset="0"/>
              </a:rPr>
              <a:t>Emotions</a:t>
            </a:r>
            <a:endParaRPr lang="en-US" sz="3600" dirty="0">
              <a:latin typeface="Harrington" panose="04040505050A02020702" pitchFamily="8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67200" y="1447801"/>
            <a:ext cx="2819400" cy="457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hlinkClick r:id="rId2"/>
              </a:rPr>
              <a:t>How Do You Feel?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267200" y="2373708"/>
            <a:ext cx="3810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do you do when one of your kids is angry? How do you encourage self-control?</a:t>
            </a:r>
          </a:p>
          <a:p>
            <a:endParaRPr lang="en-US" dirty="0"/>
          </a:p>
          <a:p>
            <a:r>
              <a:rPr lang="en-US" dirty="0" smtClean="0"/>
              <a:t>What do you do when one of your kids is sad?</a:t>
            </a:r>
          </a:p>
          <a:p>
            <a:endParaRPr lang="en-US" dirty="0"/>
          </a:p>
          <a:p>
            <a:r>
              <a:rPr lang="en-US" dirty="0" smtClean="0"/>
              <a:t>What do you do when one of your kids is happy?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267200" y="54531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hlinkClick r:id="rId3"/>
              </a:rPr>
              <a:t>Daniel Tiger “Use Your Words”</a:t>
            </a:r>
            <a:endParaRPr lang="en-US" dirty="0"/>
          </a:p>
        </p:txBody>
      </p:sp>
      <p:pic>
        <p:nvPicPr>
          <p:cNvPr id="4098" name="Picture 2" descr="emotional snowman activity for kid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404210"/>
            <a:ext cx="3429000" cy="379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5408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odoni MT Black" panose="02070A03080606020203" pitchFamily="18" charset="0"/>
              </a:rPr>
              <a:t>President’s Day</a:t>
            </a:r>
            <a:endParaRPr lang="en-US" dirty="0">
              <a:latin typeface="Bodoni MT Black" panose="02070A03080606020203" pitchFamily="18" charset="0"/>
            </a:endParaRPr>
          </a:p>
        </p:txBody>
      </p:sp>
      <p:pic>
        <p:nvPicPr>
          <p:cNvPr id="4" name="610834F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81275" y="1586224"/>
            <a:ext cx="6130925" cy="34464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1120" y="222258"/>
            <a:ext cx="2909223" cy="3237536"/>
          </a:xfrm>
          <a:prstGeom prst="rect">
            <a:avLst/>
          </a:prstGeom>
        </p:spPr>
      </p:pic>
      <p:pic>
        <p:nvPicPr>
          <p:cNvPr id="5122" name="Picture 2" descr="Presidents’ Day Mask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50" y="3786802"/>
            <a:ext cx="2476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1.bp.blogspot.com/-Eb8E8AO9D9k/Tz1lz6DKEMI/AAAAAAAAK4Q/2_NQwveogl8/s320/DSCN972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95400"/>
            <a:ext cx="3048000" cy="27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9877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ritannic Bold" panose="020B0903060703020204" pitchFamily="34" charset="0"/>
              </a:rPr>
              <a:t>Chinese New Year</a:t>
            </a:r>
            <a:endParaRPr lang="en-US" dirty="0">
              <a:latin typeface="Britannic Bold" panose="020B09030607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5875" y="1341438"/>
            <a:ext cx="3006725" cy="3600450"/>
          </a:xfrm>
        </p:spPr>
        <p:txBody>
          <a:bodyPr/>
          <a:lstStyle/>
          <a:p>
            <a:r>
              <a:rPr lang="en-US" sz="2000" dirty="0" smtClean="0">
                <a:hlinkClick r:id="rId2"/>
              </a:rPr>
              <a:t>Postcards from Buster</a:t>
            </a:r>
            <a:endParaRPr lang="en-US" sz="2000" dirty="0" smtClean="0"/>
          </a:p>
          <a:p>
            <a:r>
              <a:rPr lang="en-US" sz="2000" dirty="0" smtClean="0"/>
              <a:t>Chinese New Year 4713</a:t>
            </a:r>
          </a:p>
          <a:p>
            <a:r>
              <a:rPr lang="en-US" sz="2000" dirty="0" smtClean="0"/>
              <a:t>This year, it is celebrated on February 19th</a:t>
            </a:r>
          </a:p>
          <a:p>
            <a:r>
              <a:rPr lang="en-US" sz="2000" dirty="0" smtClean="0"/>
              <a:t>Year of the Goat/Sheep/Ram</a:t>
            </a:r>
            <a:endParaRPr lang="en-US" sz="2000" dirty="0"/>
          </a:p>
        </p:txBody>
      </p:sp>
      <p:pic>
        <p:nvPicPr>
          <p:cNvPr id="3074" name="Picture 2" descr="http://socialeyesnyc.com/wp-content/uploads/2015/01/year-of-the-shee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219200"/>
            <a:ext cx="3017044" cy="343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6695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38600" y="877974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Harrington" panose="04040505050A02020702" pitchFamily="82" charset="0"/>
              </a:rPr>
              <a:t>Thank you for coming!</a:t>
            </a:r>
            <a:endParaRPr lang="en-US" sz="3200" b="1" dirty="0">
              <a:latin typeface="Harrington" panose="04040505050A02020702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62400" y="2087299"/>
            <a:ext cx="449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Our next workshop will be February 26 on </a:t>
            </a:r>
            <a:r>
              <a:rPr lang="en-US" dirty="0" smtClean="0"/>
              <a:t>St. Patrick’s Day and our </a:t>
            </a:r>
            <a:r>
              <a:rPr lang="en-US" dirty="0" smtClean="0"/>
              <a:t>newest Cookie Monster Special!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276600"/>
            <a:ext cx="29718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4365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Harrington" panose="04040505050A02020702" pitchFamily="82" charset="0"/>
              </a:rPr>
              <a:t>Love Goggles</a:t>
            </a:r>
            <a:endParaRPr lang="en-US" sz="3200" dirty="0">
              <a:latin typeface="Harrington" panose="04040505050A02020702" pitchFamily="82" charset="0"/>
            </a:endParaRPr>
          </a:p>
        </p:txBody>
      </p:sp>
      <p:pic>
        <p:nvPicPr>
          <p:cNvPr id="4" name="Content Placeholder 3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63837" y="1498600"/>
            <a:ext cx="5715000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3872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ChangeArrowheads="1"/>
          </p:cNvSpPr>
          <p:nvPr/>
        </p:nvSpPr>
        <p:spPr bwMode="black">
          <a:xfrm>
            <a:off x="0" y="3573463"/>
            <a:ext cx="9144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9CAC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66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20000"/>
              </a:spcBef>
            </a:pPr>
            <a:r>
              <a:rPr lang="en-US" altLang="zh-CN" sz="1200">
                <a:ea typeface="华文细黑" pitchFamily="2" charset="-122"/>
              </a:rPr>
              <a:t>                               </a:t>
            </a:r>
          </a:p>
        </p:txBody>
      </p:sp>
      <p:sp>
        <p:nvSpPr>
          <p:cNvPr id="6147" name="Rectangle 5"/>
          <p:cNvSpPr>
            <a:spLocks noChangeArrowheads="1"/>
          </p:cNvSpPr>
          <p:nvPr/>
        </p:nvSpPr>
        <p:spPr bwMode="black">
          <a:xfrm>
            <a:off x="0" y="2852738"/>
            <a:ext cx="9144000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9CAC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66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>
                <a:ea typeface="黑体" panose="02010609060101010101" pitchFamily="49" charset="-122"/>
              </a:rPr>
              <a:t>                  </a:t>
            </a:r>
            <a:endParaRPr lang="zh-CN" altLang="en-US" sz="3200">
              <a:ea typeface="黑体" panose="02010609060101010101" pitchFamily="49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29000" y="381000"/>
            <a:ext cx="5181600" cy="76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377281" y="342801"/>
            <a:ext cx="480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Harrington" panose="04040505050A02020702" pitchFamily="82" charset="0"/>
              </a:rPr>
              <a:t>History of Valentine’s Day</a:t>
            </a:r>
            <a:endParaRPr lang="en-US" sz="3200" dirty="0">
              <a:latin typeface="Harrington" panose="04040505050A02020702" pitchFamily="82" charset="0"/>
            </a:endParaRPr>
          </a:p>
        </p:txBody>
      </p:sp>
      <p:pic>
        <p:nvPicPr>
          <p:cNvPr id="4" name="5DF3854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3999" y="1935163"/>
            <a:ext cx="6507163" cy="3657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ChangeArrowheads="1"/>
          </p:cNvSpPr>
          <p:nvPr/>
        </p:nvSpPr>
        <p:spPr bwMode="black">
          <a:xfrm>
            <a:off x="3211749" y="4976247"/>
            <a:ext cx="5486400" cy="188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9CAC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66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During the 1700s, on Valentine’s Day young men wrote the name of their sweetheart on their sleeve, a practice that is probably the origin of the saying, “wearing his heart on his sleeve.” </a:t>
            </a:r>
          </a:p>
        </p:txBody>
      </p:sp>
      <p:sp>
        <p:nvSpPr>
          <p:cNvPr id="6147" name="Rectangle 5"/>
          <p:cNvSpPr>
            <a:spLocks noChangeArrowheads="1"/>
          </p:cNvSpPr>
          <p:nvPr/>
        </p:nvSpPr>
        <p:spPr bwMode="black">
          <a:xfrm>
            <a:off x="0" y="2852738"/>
            <a:ext cx="9144000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9CAC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66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>
                <a:ea typeface="黑体" panose="02010609060101010101" pitchFamily="49" charset="-122"/>
              </a:rPr>
              <a:t>                  </a:t>
            </a:r>
            <a:endParaRPr lang="zh-CN" altLang="en-US" sz="3200">
              <a:ea typeface="黑体" panose="02010609060101010101" pitchFamily="49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1748" y="952500"/>
            <a:ext cx="2971800" cy="38004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71700" y="362099"/>
            <a:ext cx="48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Harrington" panose="04040505050A02020702" pitchFamily="82" charset="0"/>
              </a:rPr>
              <a:t>History of Valentine’s Day</a:t>
            </a:r>
            <a:endParaRPr lang="en-US" sz="2800" dirty="0">
              <a:latin typeface="Harrington" panose="04040505050A02020702" pitchFamily="8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87424" y="1439786"/>
            <a:ext cx="25527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custom of choosing a sweetheart on this date spread through Europe in the Middle Ages, and then to the early American colonies.</a:t>
            </a:r>
          </a:p>
        </p:txBody>
      </p:sp>
    </p:spTree>
    <p:extLst>
      <p:ext uri="{BB962C8B-B14F-4D97-AF65-F5344CB8AC3E}">
        <p14:creationId xmlns:p14="http://schemas.microsoft.com/office/powerpoint/2010/main" val="26186040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>
                <a:latin typeface="Harrington" panose="04040505050A02020702" pitchFamily="82" charset="0"/>
              </a:rPr>
              <a:t>Snack Time</a:t>
            </a:r>
            <a:endParaRPr lang="en-US" sz="3200" dirty="0">
              <a:latin typeface="Harrington" panose="04040505050A02020702" pitchFamily="82" charset="0"/>
            </a:endParaRPr>
          </a:p>
        </p:txBody>
      </p:sp>
      <p:pic>
        <p:nvPicPr>
          <p:cNvPr id="1026" name="Picture 2" descr="valentine's day dipped pretzel twists rods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414" y="1341438"/>
            <a:ext cx="5069846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9908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ChangeArrowheads="1"/>
          </p:cNvSpPr>
          <p:nvPr/>
        </p:nvSpPr>
        <p:spPr bwMode="black">
          <a:xfrm>
            <a:off x="0" y="3573463"/>
            <a:ext cx="9144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9CAC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66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20000"/>
              </a:spcBef>
            </a:pPr>
            <a:r>
              <a:rPr lang="en-US" altLang="zh-CN" sz="1200">
                <a:ea typeface="华文细黑" pitchFamily="2" charset="-122"/>
              </a:rPr>
              <a:t>                               </a:t>
            </a:r>
          </a:p>
        </p:txBody>
      </p:sp>
      <p:sp>
        <p:nvSpPr>
          <p:cNvPr id="6147" name="Rectangle 5"/>
          <p:cNvSpPr>
            <a:spLocks noChangeArrowheads="1"/>
          </p:cNvSpPr>
          <p:nvPr/>
        </p:nvSpPr>
        <p:spPr bwMode="black">
          <a:xfrm>
            <a:off x="0" y="2852738"/>
            <a:ext cx="9144000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9CAC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66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>
                <a:ea typeface="黑体" panose="02010609060101010101" pitchFamily="49" charset="-122"/>
              </a:rPr>
              <a:t>                  </a:t>
            </a:r>
            <a:endParaRPr lang="zh-CN" altLang="en-US" sz="3200">
              <a:ea typeface="黑体" panose="02010609060101010101" pitchFamily="49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29000" y="381000"/>
            <a:ext cx="5181600" cy="76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09800" y="418576"/>
            <a:ext cx="472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Harrington" panose="04040505050A02020702" pitchFamily="82" charset="0"/>
              </a:rPr>
              <a:t>History of Valentine’s Day “Cupid”</a:t>
            </a:r>
            <a:endParaRPr lang="en-US" sz="2800" dirty="0">
              <a:latin typeface="Harrington" panose="04040505050A02020702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56243" y="1633850"/>
            <a:ext cx="41767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One of the earliest symbols for Valentine’s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Roman god of Love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286" y="3311437"/>
            <a:ext cx="3171825" cy="2857500"/>
          </a:xfrm>
          <a:prstGeom prst="rect">
            <a:avLst/>
          </a:prstGeom>
        </p:spPr>
      </p:pic>
      <p:pic>
        <p:nvPicPr>
          <p:cNvPr id="7" name="Picture 6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825" y="1866035"/>
            <a:ext cx="4148350" cy="276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25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9618 -0.37847 L -0.99618 -0.37824 C -0.96233 -0.37592 -0.98403 -0.38009 -0.97153 -0.37523 C -0.97031 -0.37476 -0.96458 -0.37314 -0.96302 -0.37199 C -0.96042 -0.37014 -0.95833 -0.36666 -0.95556 -0.36551 L -0.94809 -0.36203 C -0.94566 -0.35995 -0.94358 -0.35671 -0.9408 -0.35555 L -0.93333 -0.35231 C -0.93212 -0.35162 -0.93073 -0.35162 -0.92969 -0.35069 C -0.92413 -0.34583 -0.92743 -0.34768 -0.91979 -0.3456 C -0.91858 -0.34467 -0.91736 -0.34328 -0.91597 -0.34236 C -0.91493 -0.34166 -0.91354 -0.34166 -0.91233 -0.34074 C -0.91059 -0.33935 -0.9092 -0.33726 -0.90746 -0.33588 C -0.90312 -0.33217 -0.90226 -0.3324 -0.89757 -0.33078 C -0.89097 -0.31759 -0.89965 -0.33356 -0.89132 -0.32268 C -0.88993 -0.3206 -0.88906 -0.31805 -0.88767 -0.31597 C -0.8849 -0.31203 -0.88194 -0.30833 -0.87899 -0.30439 L -0.87118 -0.29467 C -0.86962 -0.29074 -0.8684 -0.28773 -0.86545 -0.28472 C -0.86389 -0.28333 -0.86181 -0.28287 -0.86042 -0.28148 C -0.85903 -0.28009 -0.85816 -0.27777 -0.85677 -0.27662 C -0.8533 -0.27314 -0.84948 -0.27268 -0.84531 -0.2699 C -0.84358 -0.26851 -0.8309 -0.25833 -0.82708 -0.25509 C -0.82396 -0.25301 -0.82135 -0.25046 -0.81858 -0.24861 C -0.79097 -0.23009 -0.82309 -0.25069 -0.80121 -0.23865 C -0.79861 -0.23726 -0.79618 -0.23564 -0.79375 -0.23379 C -0.78733 -0.22847 -0.7908 -0.22893 -0.78403 -0.22546 C -0.78229 -0.22476 -0.78056 -0.22453 -0.77899 -0.22384 C -0.77326 -0.22152 -0.77691 -0.22268 -0.77031 -0.21898 C -0.7691 -0.21828 -0.76788 -0.21805 -0.76667 -0.21736 C -0.76458 -0.21574 -0.76267 -0.21389 -0.76042 -0.21226 C -0.75885 -0.21111 -0.75712 -0.21018 -0.75556 -0.20902 C -0.75434 -0.2081 -0.75312 -0.20671 -0.75191 -0.20578 C -0.74514 -0.20092 -0.7368 -0.19583 -0.72969 -0.19259 L -0.72222 -0.18935 C -0.71285 -0.18101 -0.72483 -0.19074 -0.71337 -0.18426 C -0.70868 -0.18148 -0.71059 -0.18032 -0.70625 -0.17615 C -0.70208 -0.17222 -0.70156 -0.17338 -0.69757 -0.17106 C -0.68246 -0.1625 -0.70121 -0.17291 -0.68889 -0.16458 C -0.68767 -0.16389 -0.68646 -0.16365 -0.68524 -0.16296 C -0.68316 -0.1618 -0.68142 -0.16088 -0.67899 -0.15972 C -0.67778 -0.15879 -0.67674 -0.1574 -0.67535 -0.15625 C -0.67326 -0.15463 -0.67135 -0.15277 -0.6691 -0.15139 C -0.65885 -0.14467 -0.66667 -0.15069 -0.6592 -0.14652 C -0.65781 -0.1456 -0.65608 -0.14421 -0.65434 -0.14328 C -0.65191 -0.14166 -0.64826 -0.14074 -0.64566 -0.13981 C -0.64444 -0.13889 -0.64358 -0.1375 -0.64201 -0.13657 C -0.63351 -0.13101 -0.64358 -0.14027 -0.63333 -0.13171 C -0.62448 -0.1243 -0.63281 -0.12777 -0.62101 -0.125 C -0.61371 -0.12014 -0.61788 -0.12245 -0.60868 -0.11851 L -0.60503 -0.11689 L -0.60121 -0.11527 C -0.59965 -0.11365 -0.59809 -0.11157 -0.59635 -0.11018 C -0.59444 -0.10879 -0.59219 -0.1081 -0.5901 -0.10694 C -0.58889 -0.10625 -0.5875 -0.10625 -0.58646 -0.10532 C -0.58385 -0.10347 -0.58177 -0.10046 -0.57899 -0.09884 C -0.57743 -0.09768 -0.57569 -0.09676 -0.57413 -0.09537 C -0.57187 -0.09351 -0.57014 -0.09074 -0.56788 -0.08889 C -0.56684 -0.08796 -0.56528 -0.08819 -0.56424 -0.08726 C -0.54653 -0.07338 -0.5599 -0.08032 -0.54566 -0.07407 C -0.5441 -0.07245 -0.54253 -0.0706 -0.5408 -0.06921 C -0.5375 -0.06666 -0.5342 -0.06481 -0.5309 -0.0625 L -0.52587 -0.05926 L -0.52101 -0.05601 C -0.51944 -0.05486 -0.51788 -0.05347 -0.51615 -0.05254 L -0.51233 -0.05092 C -0.51111 -0.0493 -0.51007 -0.04745 -0.50868 -0.04606 C -0.50746 -0.0449 -0.50608 -0.04421 -0.50503 -0.04282 C -0.50399 -0.04143 -0.50347 -0.03912 -0.50243 -0.03773 C -0.50139 -0.03634 -0.49983 -0.03588 -0.49878 -0.03449 C -0.49618 -0.03148 -0.4941 -0.02801 -0.49132 -0.02476 C -0.4901 -0.02291 -0.48906 -0.02106 -0.48767 -0.01967 C -0.48646 -0.01851 -0.48507 -0.01782 -0.48403 -0.01643 C -0.48142 -0.01342 -0.47969 -0.00902 -0.47656 -0.00648 C -0.47535 -0.00555 -0.47413 -0.00439 -0.47292 -0.00324 C -0.47101 -0.00115 -0.4684 0.0007 -0.46667 0.00324 C -0.45816 0.01598 -0.46597 0.01135 -0.45799 0.01482 C -0.45538 0.01852 -0.45417 0.02084 -0.45069 0.02315 C -0.44948 0.02385 -0.44826 0.02408 -0.44687 0.02477 C -0.43524 0.04028 -0.45399 0.0169 -0.43576 0.03287 C -0.43212 0.03635 -0.4316 0.03704 -0.42726 0.03959 C -0.42187 0.0426 -0.42448 0.03959 -0.41875 0.04445 C -0.41528 0.04723 -0.40937 0.05463 -0.40625 0.05602 L -0.40243 0.05764 C -0.40139 0.0588 -0.39566 0.06459 -0.39392 0.06598 C -0.39115 0.06783 -0.38802 0.06899 -0.38524 0.07084 C -0.37153 0.0794 -0.37986 0.07547 -0.3717 0.07894 C -0.36858 0.09144 -0.37274 0.07616 -0.36788 0.08889 C -0.36736 0.09051 -0.36736 0.09236 -0.36667 0.09375 C -0.36528 0.09699 -0.36337 0.10047 -0.3618 0.10371 C -0.3599 0.10764 -0.35781 0.11135 -0.35555 0.11505 C -0.35451 0.1169 -0.35295 0.11806 -0.35208 0.11991 C -0.35087 0.12223 -0.35069 0.125 -0.34948 0.12686 C -0.3474 0.12963 -0.34375 0.1301 -0.34201 0.13311 C -0.3408 0.13565 -0.33941 0.13727 -0.33837 0.14005 C -0.33646 0.14399 -0.33646 0.15047 -0.33333 0.15301 L -0.32969 0.15649 C -0.32865 0.16135 -0.3283 0.1669 -0.32604 0.17107 L -0.31858 0.18611 C -0.31476 0.20672 -0.31962 0.18079 -0.31615 0.19746 C -0.31562 0.19977 -0.31545 0.20186 -0.31493 0.20417 C -0.31319 0.21019 -0.31163 0.21204 -0.30868 0.21736 C -0.30833 0.21875 -0.30833 0.22084 -0.30746 0.22223 C -0.30295 0.2301 -0.30121 0.23079 -0.29635 0.23542 L -0.29514 0.24028 L -0.29757 0.23866 L -0.29635 0.23866 L -0.30017 0.24213 L -0.30017 0.24213 L -5.55556E-7 -3.7037E-6 " pathEditMode="fixed" rAng="0" ptsTypes="AA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809" y="3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ChangeArrowheads="1"/>
          </p:cNvSpPr>
          <p:nvPr/>
        </p:nvSpPr>
        <p:spPr bwMode="black">
          <a:xfrm>
            <a:off x="0" y="3573463"/>
            <a:ext cx="9144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9CAC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66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20000"/>
              </a:spcBef>
            </a:pPr>
            <a:r>
              <a:rPr lang="en-US" altLang="zh-CN" sz="1200">
                <a:ea typeface="华文细黑" pitchFamily="2" charset="-122"/>
              </a:rPr>
              <a:t>                               </a:t>
            </a:r>
          </a:p>
        </p:txBody>
      </p:sp>
      <p:sp>
        <p:nvSpPr>
          <p:cNvPr id="6147" name="Rectangle 5"/>
          <p:cNvSpPr>
            <a:spLocks noChangeArrowheads="1"/>
          </p:cNvSpPr>
          <p:nvPr/>
        </p:nvSpPr>
        <p:spPr bwMode="black">
          <a:xfrm>
            <a:off x="0" y="2852738"/>
            <a:ext cx="9144000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9CAC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66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>
                <a:ea typeface="黑体" panose="02010609060101010101" pitchFamily="49" charset="-122"/>
              </a:rPr>
              <a:t>                  </a:t>
            </a:r>
            <a:endParaRPr lang="zh-CN" altLang="en-US" sz="3200">
              <a:ea typeface="黑体" panose="02010609060101010101" pitchFamily="49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" y="381000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Harrington" panose="04040505050A02020702" pitchFamily="82" charset="0"/>
              </a:rPr>
              <a:t>Valentine’s Game!</a:t>
            </a:r>
            <a:endParaRPr lang="en-US" sz="3200" dirty="0">
              <a:latin typeface="Harrington" panose="04040505050A02020702" pitchFamily="8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344915"/>
            <a:ext cx="3810000" cy="4838095"/>
          </a:xfrm>
          <a:prstGeom prst="rect">
            <a:avLst/>
          </a:prstGeom>
        </p:spPr>
      </p:pic>
      <p:pic>
        <p:nvPicPr>
          <p:cNvPr id="1026" name="Picture 2" descr="Simple and fun science experiment for kids. Make dancing conversation hearts!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" y="1374099"/>
            <a:ext cx="2940586" cy="373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5267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ChangeArrowheads="1"/>
          </p:cNvSpPr>
          <p:nvPr/>
        </p:nvSpPr>
        <p:spPr bwMode="black">
          <a:xfrm flipH="1">
            <a:off x="4318501" y="6216841"/>
            <a:ext cx="96273" cy="26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9CAC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66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20000"/>
              </a:spcBef>
            </a:pPr>
            <a:r>
              <a:rPr lang="en-US" altLang="zh-CN" sz="1200">
                <a:ea typeface="华文细黑" pitchFamily="2" charset="-122"/>
              </a:rPr>
              <a:t>                               </a:t>
            </a:r>
          </a:p>
        </p:txBody>
      </p:sp>
      <p:sp>
        <p:nvSpPr>
          <p:cNvPr id="6147" name="Rectangle 5"/>
          <p:cNvSpPr>
            <a:spLocks noChangeArrowheads="1"/>
          </p:cNvSpPr>
          <p:nvPr/>
        </p:nvSpPr>
        <p:spPr bwMode="black">
          <a:xfrm>
            <a:off x="0" y="2852738"/>
            <a:ext cx="9144000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9CAC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66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>
                <a:ea typeface="黑体" panose="02010609060101010101" pitchFamily="49" charset="-122"/>
              </a:rPr>
              <a:t>                  </a:t>
            </a:r>
            <a:endParaRPr lang="zh-CN" altLang="en-US" sz="3200">
              <a:ea typeface="黑体" panose="02010609060101010101" pitchFamily="49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28601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Harrington" panose="04040505050A02020702" pitchFamily="82" charset="0"/>
              </a:rPr>
              <a:t>The Most Popular Symbol of Valentine’s Day?</a:t>
            </a:r>
          </a:p>
          <a:p>
            <a:pPr algn="ctr"/>
            <a:r>
              <a:rPr lang="en-US" sz="2800" dirty="0" smtClean="0">
                <a:latin typeface="Harrington" panose="04040505050A02020702" pitchFamily="82" charset="0"/>
              </a:rPr>
              <a:t>HEARTS</a:t>
            </a:r>
            <a:endParaRPr lang="en-US" sz="2800" dirty="0">
              <a:latin typeface="Harrington" panose="04040505050A02020702" pitchFamily="82" charset="0"/>
            </a:endParaRPr>
          </a:p>
        </p:txBody>
      </p:sp>
      <p:pic>
        <p:nvPicPr>
          <p:cNvPr id="8196" name="Picture 4" descr="gt076_crayheart01_s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687" y="1416735"/>
            <a:ext cx="3429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2225851"/>
            <a:ext cx="3381375" cy="22562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7238" y="912297"/>
            <a:ext cx="2012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6"/>
              </a:rPr>
              <a:t>Daniel Tiger Song</a:t>
            </a:r>
            <a:endParaRPr lang="en-US" dirty="0"/>
          </a:p>
        </p:txBody>
      </p:sp>
      <p:pic>
        <p:nvPicPr>
          <p:cNvPr id="2050" name="Picture 2" descr="http://1.bp.blogspot.com/-4BNQqqzvyac/URvuaMlDv_I/AAAAAAABXZ0/wAYoWndqtPw/s640/DSC_001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123" y="1740599"/>
            <a:ext cx="2007817" cy="301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2896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eart-shaped-valentines-day-animal-craft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910" y="0"/>
            <a:ext cx="332509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dorable Heart Shaped Animal ideas ~ simple Valentines Craft Ideas for kid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574" y="1676400"/>
            <a:ext cx="3124200" cy="504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eart Shaped Animal Crafts for Kids! #Valentines day art projects #Heart shape #DIY | http://www.sassydealz.com/2014/01/valentines-day-heart-shaped-animal.html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8" y="-53493"/>
            <a:ext cx="2895600" cy="493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757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ordriDesign ">
  <a:themeElements>
    <a:clrScheme name="NordriDesign 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66CC"/>
      </a:accent1>
      <a:accent2>
        <a:srgbClr val="003366"/>
      </a:accent2>
      <a:accent3>
        <a:srgbClr val="FFFFFF"/>
      </a:accent3>
      <a:accent4>
        <a:srgbClr val="000000"/>
      </a:accent4>
      <a:accent5>
        <a:srgbClr val="ADB8E2"/>
      </a:accent5>
      <a:accent6>
        <a:srgbClr val="002D5C"/>
      </a:accent6>
      <a:hlink>
        <a:srgbClr val="003366"/>
      </a:hlink>
      <a:folHlink>
        <a:srgbClr val="0066CC"/>
      </a:folHlink>
    </a:clrScheme>
    <a:fontScheme name="NordriDesign 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ordriDesign 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66CC"/>
        </a:accent1>
        <a:accent2>
          <a:srgbClr val="003366"/>
        </a:accent2>
        <a:accent3>
          <a:srgbClr val="FFFFFF"/>
        </a:accent3>
        <a:accent4>
          <a:srgbClr val="000000"/>
        </a:accent4>
        <a:accent5>
          <a:srgbClr val="ADB8E2"/>
        </a:accent5>
        <a:accent6>
          <a:srgbClr val="002D5C"/>
        </a:accent6>
        <a:hlink>
          <a:srgbClr val="003366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NordriDesign">
  <a:themeElements>
    <a:clrScheme name="Nordri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3399"/>
      </a:hlink>
      <a:folHlink>
        <a:srgbClr val="3366CC"/>
      </a:folHlink>
    </a:clrScheme>
    <a:fontScheme name="NordriDesign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ordri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3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A62BC"/>
        </a:accent1>
        <a:accent2>
          <a:srgbClr val="22458A"/>
        </a:accent2>
        <a:accent3>
          <a:srgbClr val="FFFFFF"/>
        </a:accent3>
        <a:accent4>
          <a:srgbClr val="000000"/>
        </a:accent4>
        <a:accent5>
          <a:srgbClr val="ACB7DA"/>
        </a:accent5>
        <a:accent6>
          <a:srgbClr val="1E3E7D"/>
        </a:accent6>
        <a:hlink>
          <a:srgbClr val="00000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66CC"/>
        </a:accent1>
        <a:accent2>
          <a:srgbClr val="003366"/>
        </a:accent2>
        <a:accent3>
          <a:srgbClr val="FFFFFF"/>
        </a:accent3>
        <a:accent4>
          <a:srgbClr val="000000"/>
        </a:accent4>
        <a:accent5>
          <a:srgbClr val="ADB8E2"/>
        </a:accent5>
        <a:accent6>
          <a:srgbClr val="002D5C"/>
        </a:accent6>
        <a:hlink>
          <a:srgbClr val="003366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valentine-6</Template>
  <TotalTime>7062</TotalTime>
  <Words>261</Words>
  <Application>Microsoft Office PowerPoint</Application>
  <PresentationFormat>On-screen Show (4:3)</PresentationFormat>
  <Paragraphs>47</Paragraphs>
  <Slides>14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黑体</vt:lpstr>
      <vt:lpstr>宋体</vt:lpstr>
      <vt:lpstr>Arial</vt:lpstr>
      <vt:lpstr>Bodoni MT Black</vt:lpstr>
      <vt:lpstr>Britannic Bold</vt:lpstr>
      <vt:lpstr>Brush Script MT</vt:lpstr>
      <vt:lpstr>Calibri</vt:lpstr>
      <vt:lpstr>Harrington</vt:lpstr>
      <vt:lpstr>华文细黑</vt:lpstr>
      <vt:lpstr>Wingdings</vt:lpstr>
      <vt:lpstr>NordriDesign </vt:lpstr>
      <vt:lpstr>NordriDesign</vt:lpstr>
      <vt:lpstr>PowerPoint Presentation</vt:lpstr>
      <vt:lpstr>Love Goggles</vt:lpstr>
      <vt:lpstr>PowerPoint Presentation</vt:lpstr>
      <vt:lpstr>PowerPoint Presentation</vt:lpstr>
      <vt:lpstr>Snack Time</vt:lpstr>
      <vt:lpstr>PowerPoint Presentation</vt:lpstr>
      <vt:lpstr>PowerPoint Presentation</vt:lpstr>
      <vt:lpstr>PowerPoint Presentation</vt:lpstr>
      <vt:lpstr>PowerPoint Presentation</vt:lpstr>
      <vt:lpstr>Valentine’s Letter Game!</vt:lpstr>
      <vt:lpstr>PowerPoint Presentation</vt:lpstr>
      <vt:lpstr>President’s Day</vt:lpstr>
      <vt:lpstr>Chinese New Year</vt:lpstr>
      <vt:lpstr>PowerPoint Presentation</vt:lpstr>
    </vt:vector>
  </TitlesOfParts>
  <Company>Florida State University</Company>
  <LinksUpToDate>false</LinksUpToDate>
  <SharedDoc>false</SharedDoc>
  <HyperlinkBase>nordridesign.com </HyperlinkBase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Rebecca Piers</dc:creator>
  <cp:lastModifiedBy>Rebecca Piers</cp:lastModifiedBy>
  <cp:revision>35</cp:revision>
  <dcterms:created xsi:type="dcterms:W3CDTF">2015-01-14T17:51:56Z</dcterms:created>
  <dcterms:modified xsi:type="dcterms:W3CDTF">2015-02-02T18:50:20Z</dcterms:modified>
  <cp:category/>
</cp:coreProperties>
</file>